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8"/>
  </p:notesMasterIdLst>
  <p:sldIdLst>
    <p:sldId id="256" r:id="rId5"/>
    <p:sldId id="296" r:id="rId6"/>
    <p:sldId id="257" r:id="rId7"/>
    <p:sldId id="298" r:id="rId8"/>
    <p:sldId id="297" r:id="rId9"/>
    <p:sldId id="299" r:id="rId10"/>
    <p:sldId id="301" r:id="rId11"/>
    <p:sldId id="300" r:id="rId12"/>
    <p:sldId id="302" r:id="rId13"/>
    <p:sldId id="303" r:id="rId14"/>
    <p:sldId id="304" r:id="rId15"/>
    <p:sldId id="305" r:id="rId16"/>
    <p:sldId id="306" r:id="rId17"/>
    <p:sldId id="307" r:id="rId18"/>
    <p:sldId id="308" r:id="rId19"/>
    <p:sldId id="309" r:id="rId20"/>
    <p:sldId id="310" r:id="rId21"/>
    <p:sldId id="311" r:id="rId22"/>
    <p:sldId id="312" r:id="rId23"/>
    <p:sldId id="313" r:id="rId24"/>
    <p:sldId id="314" r:id="rId25"/>
    <p:sldId id="315" r:id="rId26"/>
    <p:sldId id="316" r:id="rId27"/>
  </p:sldIdLst>
  <p:sldSz cx="18288000" cy="10287000"/>
  <p:notesSz cx="6858000" cy="9144000"/>
  <p:embeddedFontLst>
    <p:embeddedFont>
      <p:font typeface="Antonio" panose="02000303000000000000" pitchFamily="2" charset="0"/>
      <p:regular r:id="rId29"/>
      <p:bold r:id="rId30"/>
    </p:embeddedFont>
    <p:embeddedFont>
      <p:font typeface="Antonio Bold" panose="02000803000000000000" pitchFamily="2" charset="0"/>
      <p:regular r:id="rId31"/>
      <p:bold r:id="rId32"/>
    </p:embeddedFont>
    <p:embeddedFont>
      <p:font typeface="Roboto" panose="02000000000000000000" pitchFamily="2" charset="0"/>
      <p:regular r:id="rId33"/>
      <p:bold r:id="rId34"/>
      <p:italic r:id="rId35"/>
      <p:boldItalic r:id="rId36"/>
    </p:embeddedFont>
    <p:embeddedFont>
      <p:font typeface="Roboto Bold" panose="02000000000000000000" pitchFamily="2" charset="0"/>
      <p:regular r:id="rId37"/>
      <p:bold r:id="rId38"/>
    </p:embeddedFont>
    <p:embeddedFont>
      <p:font typeface="Roboto Bold Italics" panose="020B0604020202020204" charset="0"/>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75F6FF-F18F-4B30-9F31-99A84866E4FC}" v="30" dt="2024-08-13T19:06:36.0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1" d="100"/>
          <a:sy n="51" d="100"/>
        </p:scale>
        <p:origin x="86"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1.fntdata"/><Relationship Id="rId21" Type="http://schemas.openxmlformats.org/officeDocument/2006/relationships/slide" Target="slides/slide17.xml"/><Relationship Id="rId34" Type="http://schemas.openxmlformats.org/officeDocument/2006/relationships/font" Target="fonts/font6.fntdata"/><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font" Target="fonts/font10.fntdata"/><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vtov, Anat H" userId="1dac7948-81de-44ca-8b90-bc2f71b37072" providerId="ADAL" clId="{9575F6FF-F18F-4B30-9F31-99A84866E4FC}"/>
    <pc:docChg chg="undo custSel addSld delSld modSld sldOrd">
      <pc:chgData name="Levtov, Anat H" userId="1dac7948-81de-44ca-8b90-bc2f71b37072" providerId="ADAL" clId="{9575F6FF-F18F-4B30-9F31-99A84866E4FC}" dt="2024-08-13T19:06:47.633" v="777" actId="3626"/>
      <pc:docMkLst>
        <pc:docMk/>
      </pc:docMkLst>
      <pc:sldChg chg="del">
        <pc:chgData name="Levtov, Anat H" userId="1dac7948-81de-44ca-8b90-bc2f71b37072" providerId="ADAL" clId="{9575F6FF-F18F-4B30-9F31-99A84866E4FC}" dt="2024-08-13T18:02:43.126" v="0" actId="47"/>
        <pc:sldMkLst>
          <pc:docMk/>
          <pc:sldMk cId="0" sldId="258"/>
        </pc:sldMkLst>
      </pc:sldChg>
      <pc:sldChg chg="delSp modSp del mod">
        <pc:chgData name="Levtov, Anat H" userId="1dac7948-81de-44ca-8b90-bc2f71b37072" providerId="ADAL" clId="{9575F6FF-F18F-4B30-9F31-99A84866E4FC}" dt="2024-08-13T18:03:16.203" v="7" actId="47"/>
        <pc:sldMkLst>
          <pc:docMk/>
          <pc:sldMk cId="0" sldId="259"/>
        </pc:sldMkLst>
        <pc:spChg chg="del mod">
          <ac:chgData name="Levtov, Anat H" userId="1dac7948-81de-44ca-8b90-bc2f71b37072" providerId="ADAL" clId="{9575F6FF-F18F-4B30-9F31-99A84866E4FC}" dt="2024-08-13T18:02:51.396" v="3"/>
          <ac:spMkLst>
            <pc:docMk/>
            <pc:sldMk cId="0" sldId="259"/>
            <ac:spMk id="6" creationId="{00000000-0000-0000-0000-000000000000}"/>
          </ac:spMkLst>
        </pc:spChg>
      </pc:sldChg>
      <pc:sldChg chg="del">
        <pc:chgData name="Levtov, Anat H" userId="1dac7948-81de-44ca-8b90-bc2f71b37072" providerId="ADAL" clId="{9575F6FF-F18F-4B30-9F31-99A84866E4FC}" dt="2024-08-13T18:07:09.977" v="34" actId="47"/>
        <pc:sldMkLst>
          <pc:docMk/>
          <pc:sldMk cId="0" sldId="260"/>
        </pc:sldMkLst>
      </pc:sldChg>
      <pc:sldChg chg="del">
        <pc:chgData name="Levtov, Anat H" userId="1dac7948-81de-44ca-8b90-bc2f71b37072" providerId="ADAL" clId="{9575F6FF-F18F-4B30-9F31-99A84866E4FC}" dt="2024-08-13T18:12:51.809" v="99" actId="47"/>
        <pc:sldMkLst>
          <pc:docMk/>
          <pc:sldMk cId="0" sldId="261"/>
        </pc:sldMkLst>
      </pc:sldChg>
      <pc:sldChg chg="del">
        <pc:chgData name="Levtov, Anat H" userId="1dac7948-81de-44ca-8b90-bc2f71b37072" providerId="ADAL" clId="{9575F6FF-F18F-4B30-9F31-99A84866E4FC}" dt="2024-08-13T18:12:53.350" v="100" actId="47"/>
        <pc:sldMkLst>
          <pc:docMk/>
          <pc:sldMk cId="0" sldId="262"/>
        </pc:sldMkLst>
      </pc:sldChg>
      <pc:sldChg chg="del">
        <pc:chgData name="Levtov, Anat H" userId="1dac7948-81de-44ca-8b90-bc2f71b37072" providerId="ADAL" clId="{9575F6FF-F18F-4B30-9F31-99A84866E4FC}" dt="2024-08-13T18:13:17.359" v="105" actId="47"/>
        <pc:sldMkLst>
          <pc:docMk/>
          <pc:sldMk cId="0" sldId="263"/>
        </pc:sldMkLst>
      </pc:sldChg>
      <pc:sldChg chg="modSp del mod">
        <pc:chgData name="Levtov, Anat H" userId="1dac7948-81de-44ca-8b90-bc2f71b37072" providerId="ADAL" clId="{9575F6FF-F18F-4B30-9F31-99A84866E4FC}" dt="2024-08-13T18:14:56.719" v="133" actId="47"/>
        <pc:sldMkLst>
          <pc:docMk/>
          <pc:sldMk cId="0" sldId="264"/>
        </pc:sldMkLst>
        <pc:spChg chg="mod">
          <ac:chgData name="Levtov, Anat H" userId="1dac7948-81de-44ca-8b90-bc2f71b37072" providerId="ADAL" clId="{9575F6FF-F18F-4B30-9F31-99A84866E4FC}" dt="2024-08-13T18:13:21.554" v="106" actId="21"/>
          <ac:spMkLst>
            <pc:docMk/>
            <pc:sldMk cId="0" sldId="264"/>
            <ac:spMk id="5" creationId="{00000000-0000-0000-0000-000000000000}"/>
          </ac:spMkLst>
        </pc:spChg>
      </pc:sldChg>
      <pc:sldChg chg="del">
        <pc:chgData name="Levtov, Anat H" userId="1dac7948-81de-44ca-8b90-bc2f71b37072" providerId="ADAL" clId="{9575F6FF-F18F-4B30-9F31-99A84866E4FC}" dt="2024-08-13T18:15:34.811" v="141" actId="47"/>
        <pc:sldMkLst>
          <pc:docMk/>
          <pc:sldMk cId="0" sldId="265"/>
        </pc:sldMkLst>
      </pc:sldChg>
      <pc:sldChg chg="del">
        <pc:chgData name="Levtov, Anat H" userId="1dac7948-81de-44ca-8b90-bc2f71b37072" providerId="ADAL" clId="{9575F6FF-F18F-4B30-9F31-99A84866E4FC}" dt="2024-08-13T18:17:22.577" v="167" actId="47"/>
        <pc:sldMkLst>
          <pc:docMk/>
          <pc:sldMk cId="0" sldId="266"/>
        </pc:sldMkLst>
      </pc:sldChg>
      <pc:sldChg chg="del">
        <pc:chgData name="Levtov, Anat H" userId="1dac7948-81de-44ca-8b90-bc2f71b37072" providerId="ADAL" clId="{9575F6FF-F18F-4B30-9F31-99A84866E4FC}" dt="2024-08-13T18:17:47.691" v="169" actId="47"/>
        <pc:sldMkLst>
          <pc:docMk/>
          <pc:sldMk cId="0" sldId="267"/>
        </pc:sldMkLst>
      </pc:sldChg>
      <pc:sldChg chg="del">
        <pc:chgData name="Levtov, Anat H" userId="1dac7948-81de-44ca-8b90-bc2f71b37072" providerId="ADAL" clId="{9575F6FF-F18F-4B30-9F31-99A84866E4FC}" dt="2024-08-13T18:20:26.936" v="196" actId="47"/>
        <pc:sldMkLst>
          <pc:docMk/>
          <pc:sldMk cId="0" sldId="268"/>
        </pc:sldMkLst>
      </pc:sldChg>
      <pc:sldChg chg="delSp modSp del mod">
        <pc:chgData name="Levtov, Anat H" userId="1dac7948-81de-44ca-8b90-bc2f71b37072" providerId="ADAL" clId="{9575F6FF-F18F-4B30-9F31-99A84866E4FC}" dt="2024-08-13T18:21:02.260" v="205" actId="47"/>
        <pc:sldMkLst>
          <pc:docMk/>
          <pc:sldMk cId="0" sldId="269"/>
        </pc:sldMkLst>
        <pc:spChg chg="del mod">
          <ac:chgData name="Levtov, Anat H" userId="1dac7948-81de-44ca-8b90-bc2f71b37072" providerId="ADAL" clId="{9575F6FF-F18F-4B30-9F31-99A84866E4FC}" dt="2024-08-13T18:20:50.722" v="201"/>
          <ac:spMkLst>
            <pc:docMk/>
            <pc:sldMk cId="0" sldId="269"/>
            <ac:spMk id="6" creationId="{00000000-0000-0000-0000-000000000000}"/>
          </ac:spMkLst>
        </pc:spChg>
      </pc:sldChg>
      <pc:sldChg chg="del">
        <pc:chgData name="Levtov, Anat H" userId="1dac7948-81de-44ca-8b90-bc2f71b37072" providerId="ADAL" clId="{9575F6FF-F18F-4B30-9F31-99A84866E4FC}" dt="2024-08-13T18:22:15.458" v="216" actId="47"/>
        <pc:sldMkLst>
          <pc:docMk/>
          <pc:sldMk cId="0" sldId="270"/>
        </pc:sldMkLst>
      </pc:sldChg>
      <pc:sldChg chg="del">
        <pc:chgData name="Levtov, Anat H" userId="1dac7948-81de-44ca-8b90-bc2f71b37072" providerId="ADAL" clId="{9575F6FF-F18F-4B30-9F31-99A84866E4FC}" dt="2024-08-13T18:23:09.287" v="225" actId="47"/>
        <pc:sldMkLst>
          <pc:docMk/>
          <pc:sldMk cId="0" sldId="271"/>
        </pc:sldMkLst>
      </pc:sldChg>
      <pc:sldChg chg="del">
        <pc:chgData name="Levtov, Anat H" userId="1dac7948-81de-44ca-8b90-bc2f71b37072" providerId="ADAL" clId="{9575F6FF-F18F-4B30-9F31-99A84866E4FC}" dt="2024-08-13T18:25:46.865" v="260" actId="47"/>
        <pc:sldMkLst>
          <pc:docMk/>
          <pc:sldMk cId="0" sldId="272"/>
        </pc:sldMkLst>
      </pc:sldChg>
      <pc:sldChg chg="delSp modSp del mod">
        <pc:chgData name="Levtov, Anat H" userId="1dac7948-81de-44ca-8b90-bc2f71b37072" providerId="ADAL" clId="{9575F6FF-F18F-4B30-9F31-99A84866E4FC}" dt="2024-08-13T18:26:16.457" v="268" actId="47"/>
        <pc:sldMkLst>
          <pc:docMk/>
          <pc:sldMk cId="0" sldId="273"/>
        </pc:sldMkLst>
        <pc:spChg chg="del mod">
          <ac:chgData name="Levtov, Anat H" userId="1dac7948-81de-44ca-8b90-bc2f71b37072" providerId="ADAL" clId="{9575F6FF-F18F-4B30-9F31-99A84866E4FC}" dt="2024-08-13T18:26:05.304" v="264"/>
          <ac:spMkLst>
            <pc:docMk/>
            <pc:sldMk cId="0" sldId="273"/>
            <ac:spMk id="6" creationId="{00000000-0000-0000-0000-000000000000}"/>
          </ac:spMkLst>
        </pc:spChg>
      </pc:sldChg>
      <pc:sldChg chg="del">
        <pc:chgData name="Levtov, Anat H" userId="1dac7948-81de-44ca-8b90-bc2f71b37072" providerId="ADAL" clId="{9575F6FF-F18F-4B30-9F31-99A84866E4FC}" dt="2024-08-13T18:27:50.946" v="299" actId="47"/>
        <pc:sldMkLst>
          <pc:docMk/>
          <pc:sldMk cId="0" sldId="274"/>
        </pc:sldMkLst>
      </pc:sldChg>
      <pc:sldChg chg="del">
        <pc:chgData name="Levtov, Anat H" userId="1dac7948-81de-44ca-8b90-bc2f71b37072" providerId="ADAL" clId="{9575F6FF-F18F-4B30-9F31-99A84866E4FC}" dt="2024-08-13T18:28:35.390" v="308" actId="47"/>
        <pc:sldMkLst>
          <pc:docMk/>
          <pc:sldMk cId="0" sldId="275"/>
        </pc:sldMkLst>
      </pc:sldChg>
      <pc:sldChg chg="del">
        <pc:chgData name="Levtov, Anat H" userId="1dac7948-81de-44ca-8b90-bc2f71b37072" providerId="ADAL" clId="{9575F6FF-F18F-4B30-9F31-99A84866E4FC}" dt="2024-08-13T18:32:56.445" v="346" actId="47"/>
        <pc:sldMkLst>
          <pc:docMk/>
          <pc:sldMk cId="0" sldId="276"/>
        </pc:sldMkLst>
      </pc:sldChg>
      <pc:sldChg chg="del">
        <pc:chgData name="Levtov, Anat H" userId="1dac7948-81de-44ca-8b90-bc2f71b37072" providerId="ADAL" clId="{9575F6FF-F18F-4B30-9F31-99A84866E4FC}" dt="2024-08-13T18:35:30.561" v="385" actId="47"/>
        <pc:sldMkLst>
          <pc:docMk/>
          <pc:sldMk cId="0" sldId="277"/>
        </pc:sldMkLst>
      </pc:sldChg>
      <pc:sldChg chg="modSp del mod">
        <pc:chgData name="Levtov, Anat H" userId="1dac7948-81de-44ca-8b90-bc2f71b37072" providerId="ADAL" clId="{9575F6FF-F18F-4B30-9F31-99A84866E4FC}" dt="2024-08-13T18:35:31.551" v="386" actId="47"/>
        <pc:sldMkLst>
          <pc:docMk/>
          <pc:sldMk cId="0" sldId="278"/>
        </pc:sldMkLst>
        <pc:spChg chg="mod">
          <ac:chgData name="Levtov, Anat H" userId="1dac7948-81de-44ca-8b90-bc2f71b37072" providerId="ADAL" clId="{9575F6FF-F18F-4B30-9F31-99A84866E4FC}" dt="2024-08-13T18:33:55.516" v="360" actId="21"/>
          <ac:spMkLst>
            <pc:docMk/>
            <pc:sldMk cId="0" sldId="278"/>
            <ac:spMk id="5" creationId="{00000000-0000-0000-0000-000000000000}"/>
          </ac:spMkLst>
        </pc:spChg>
      </pc:sldChg>
      <pc:sldChg chg="add del">
        <pc:chgData name="Levtov, Anat H" userId="1dac7948-81de-44ca-8b90-bc2f71b37072" providerId="ADAL" clId="{9575F6FF-F18F-4B30-9F31-99A84866E4FC}" dt="2024-08-13T18:35:51.399" v="389" actId="47"/>
        <pc:sldMkLst>
          <pc:docMk/>
          <pc:sldMk cId="0" sldId="279"/>
        </pc:sldMkLst>
      </pc:sldChg>
      <pc:sldChg chg="del">
        <pc:chgData name="Levtov, Anat H" userId="1dac7948-81de-44ca-8b90-bc2f71b37072" providerId="ADAL" clId="{9575F6FF-F18F-4B30-9F31-99A84866E4FC}" dt="2024-08-13T18:38:01.202" v="432" actId="47"/>
        <pc:sldMkLst>
          <pc:docMk/>
          <pc:sldMk cId="0" sldId="280"/>
        </pc:sldMkLst>
      </pc:sldChg>
      <pc:sldChg chg="del">
        <pc:chgData name="Levtov, Anat H" userId="1dac7948-81de-44ca-8b90-bc2f71b37072" providerId="ADAL" clId="{9575F6FF-F18F-4B30-9F31-99A84866E4FC}" dt="2024-08-13T18:38:15.037" v="449" actId="47"/>
        <pc:sldMkLst>
          <pc:docMk/>
          <pc:sldMk cId="0" sldId="281"/>
        </pc:sldMkLst>
      </pc:sldChg>
      <pc:sldChg chg="del">
        <pc:chgData name="Levtov, Anat H" userId="1dac7948-81de-44ca-8b90-bc2f71b37072" providerId="ADAL" clId="{9575F6FF-F18F-4B30-9F31-99A84866E4FC}" dt="2024-08-13T18:40:47.589" v="478" actId="47"/>
        <pc:sldMkLst>
          <pc:docMk/>
          <pc:sldMk cId="0" sldId="282"/>
        </pc:sldMkLst>
      </pc:sldChg>
      <pc:sldChg chg="del">
        <pc:chgData name="Levtov, Anat H" userId="1dac7948-81de-44ca-8b90-bc2f71b37072" providerId="ADAL" clId="{9575F6FF-F18F-4B30-9F31-99A84866E4FC}" dt="2024-08-13T18:43:39.786" v="518" actId="47"/>
        <pc:sldMkLst>
          <pc:docMk/>
          <pc:sldMk cId="0" sldId="283"/>
        </pc:sldMkLst>
      </pc:sldChg>
      <pc:sldChg chg="del">
        <pc:chgData name="Levtov, Anat H" userId="1dac7948-81de-44ca-8b90-bc2f71b37072" providerId="ADAL" clId="{9575F6FF-F18F-4B30-9F31-99A84866E4FC}" dt="2024-08-13T18:43:25.778" v="516" actId="47"/>
        <pc:sldMkLst>
          <pc:docMk/>
          <pc:sldMk cId="0" sldId="284"/>
        </pc:sldMkLst>
      </pc:sldChg>
      <pc:sldChg chg="del">
        <pc:chgData name="Levtov, Anat H" userId="1dac7948-81de-44ca-8b90-bc2f71b37072" providerId="ADAL" clId="{9575F6FF-F18F-4B30-9F31-99A84866E4FC}" dt="2024-08-13T18:44:14.564" v="525" actId="47"/>
        <pc:sldMkLst>
          <pc:docMk/>
          <pc:sldMk cId="0" sldId="285"/>
        </pc:sldMkLst>
      </pc:sldChg>
      <pc:sldChg chg="modSp del mod">
        <pc:chgData name="Levtov, Anat H" userId="1dac7948-81de-44ca-8b90-bc2f71b37072" providerId="ADAL" clId="{9575F6FF-F18F-4B30-9F31-99A84866E4FC}" dt="2024-08-13T18:48:40.914" v="582" actId="47"/>
        <pc:sldMkLst>
          <pc:docMk/>
          <pc:sldMk cId="0" sldId="286"/>
        </pc:sldMkLst>
        <pc:spChg chg="mod">
          <ac:chgData name="Levtov, Anat H" userId="1dac7948-81de-44ca-8b90-bc2f71b37072" providerId="ADAL" clId="{9575F6FF-F18F-4B30-9F31-99A84866E4FC}" dt="2024-08-13T18:44:39.791" v="529" actId="113"/>
          <ac:spMkLst>
            <pc:docMk/>
            <pc:sldMk cId="0" sldId="286"/>
            <ac:spMk id="6" creationId="{00000000-0000-0000-0000-000000000000}"/>
          </ac:spMkLst>
        </pc:spChg>
      </pc:sldChg>
      <pc:sldChg chg="del">
        <pc:chgData name="Levtov, Anat H" userId="1dac7948-81de-44ca-8b90-bc2f71b37072" providerId="ADAL" clId="{9575F6FF-F18F-4B30-9F31-99A84866E4FC}" dt="2024-08-13T18:54:13.009" v="591" actId="47"/>
        <pc:sldMkLst>
          <pc:docMk/>
          <pc:sldMk cId="0" sldId="287"/>
        </pc:sldMkLst>
      </pc:sldChg>
      <pc:sldChg chg="del">
        <pc:chgData name="Levtov, Anat H" userId="1dac7948-81de-44ca-8b90-bc2f71b37072" providerId="ADAL" clId="{9575F6FF-F18F-4B30-9F31-99A84866E4FC}" dt="2024-08-13T18:55:52.421" v="607" actId="47"/>
        <pc:sldMkLst>
          <pc:docMk/>
          <pc:sldMk cId="0" sldId="288"/>
        </pc:sldMkLst>
      </pc:sldChg>
      <pc:sldChg chg="del">
        <pc:chgData name="Levtov, Anat H" userId="1dac7948-81de-44ca-8b90-bc2f71b37072" providerId="ADAL" clId="{9575F6FF-F18F-4B30-9F31-99A84866E4FC}" dt="2024-08-13T18:56:12.105" v="613" actId="47"/>
        <pc:sldMkLst>
          <pc:docMk/>
          <pc:sldMk cId="0" sldId="289"/>
        </pc:sldMkLst>
      </pc:sldChg>
      <pc:sldChg chg="del">
        <pc:chgData name="Levtov, Anat H" userId="1dac7948-81de-44ca-8b90-bc2f71b37072" providerId="ADAL" clId="{9575F6FF-F18F-4B30-9F31-99A84866E4FC}" dt="2024-08-13T18:56:53.119" v="625" actId="47"/>
        <pc:sldMkLst>
          <pc:docMk/>
          <pc:sldMk cId="0" sldId="290"/>
        </pc:sldMkLst>
      </pc:sldChg>
      <pc:sldChg chg="del">
        <pc:chgData name="Levtov, Anat H" userId="1dac7948-81de-44ca-8b90-bc2f71b37072" providerId="ADAL" clId="{9575F6FF-F18F-4B30-9F31-99A84866E4FC}" dt="2024-08-13T18:59:08.693" v="651" actId="47"/>
        <pc:sldMkLst>
          <pc:docMk/>
          <pc:sldMk cId="0" sldId="291"/>
        </pc:sldMkLst>
      </pc:sldChg>
      <pc:sldChg chg="del">
        <pc:chgData name="Levtov, Anat H" userId="1dac7948-81de-44ca-8b90-bc2f71b37072" providerId="ADAL" clId="{9575F6FF-F18F-4B30-9F31-99A84866E4FC}" dt="2024-08-13T18:59:03.162" v="648" actId="47"/>
        <pc:sldMkLst>
          <pc:docMk/>
          <pc:sldMk cId="0" sldId="292"/>
        </pc:sldMkLst>
      </pc:sldChg>
      <pc:sldChg chg="add del">
        <pc:chgData name="Levtov, Anat H" userId="1dac7948-81de-44ca-8b90-bc2f71b37072" providerId="ADAL" clId="{9575F6FF-F18F-4B30-9F31-99A84866E4FC}" dt="2024-08-13T18:59:28.404" v="655" actId="47"/>
        <pc:sldMkLst>
          <pc:docMk/>
          <pc:sldMk cId="0" sldId="293"/>
        </pc:sldMkLst>
      </pc:sldChg>
      <pc:sldChg chg="del">
        <pc:chgData name="Levtov, Anat H" userId="1dac7948-81de-44ca-8b90-bc2f71b37072" providerId="ADAL" clId="{9575F6FF-F18F-4B30-9F31-99A84866E4FC}" dt="2024-08-13T19:01:11.990" v="683" actId="47"/>
        <pc:sldMkLst>
          <pc:docMk/>
          <pc:sldMk cId="0" sldId="294"/>
        </pc:sldMkLst>
      </pc:sldChg>
      <pc:sldChg chg="del">
        <pc:chgData name="Levtov, Anat H" userId="1dac7948-81de-44ca-8b90-bc2f71b37072" providerId="ADAL" clId="{9575F6FF-F18F-4B30-9F31-99A84866E4FC}" dt="2024-08-13T19:03:09.418" v="734" actId="47"/>
        <pc:sldMkLst>
          <pc:docMk/>
          <pc:sldMk cId="0" sldId="295"/>
        </pc:sldMkLst>
      </pc:sldChg>
      <pc:sldChg chg="modSp mod">
        <pc:chgData name="Levtov, Anat H" userId="1dac7948-81de-44ca-8b90-bc2f71b37072" providerId="ADAL" clId="{9575F6FF-F18F-4B30-9F31-99A84866E4FC}" dt="2024-08-13T19:06:47.633" v="777" actId="3626"/>
        <pc:sldMkLst>
          <pc:docMk/>
          <pc:sldMk cId="579700068" sldId="296"/>
        </pc:sldMkLst>
        <pc:graphicFrameChg chg="mod modGraphic">
          <ac:chgData name="Levtov, Anat H" userId="1dac7948-81de-44ca-8b90-bc2f71b37072" providerId="ADAL" clId="{9575F6FF-F18F-4B30-9F31-99A84866E4FC}" dt="2024-08-13T19:06:47.633" v="777" actId="3626"/>
          <ac:graphicFrameMkLst>
            <pc:docMk/>
            <pc:sldMk cId="579700068" sldId="296"/>
            <ac:graphicFrameMk id="15" creationId="{22A07329-2DF4-2AE2-759C-9680E228CA4A}"/>
          </ac:graphicFrameMkLst>
        </pc:graphicFrameChg>
      </pc:sldChg>
      <pc:sldChg chg="modSp mod">
        <pc:chgData name="Levtov, Anat H" userId="1dac7948-81de-44ca-8b90-bc2f71b37072" providerId="ADAL" clId="{9575F6FF-F18F-4B30-9F31-99A84866E4FC}" dt="2024-08-13T18:12:47.162" v="98" actId="1076"/>
        <pc:sldMkLst>
          <pc:docMk/>
          <pc:sldMk cId="4052013921" sldId="297"/>
        </pc:sldMkLst>
        <pc:spChg chg="mod">
          <ac:chgData name="Levtov, Anat H" userId="1dac7948-81de-44ca-8b90-bc2f71b37072" providerId="ADAL" clId="{9575F6FF-F18F-4B30-9F31-99A84866E4FC}" dt="2024-08-13T18:12:32.337" v="96" actId="1076"/>
          <ac:spMkLst>
            <pc:docMk/>
            <pc:sldMk cId="4052013921" sldId="297"/>
            <ac:spMk id="2" creationId="{00000000-0000-0000-0000-000000000000}"/>
          </ac:spMkLst>
        </pc:spChg>
        <pc:spChg chg="mod">
          <ac:chgData name="Levtov, Anat H" userId="1dac7948-81de-44ca-8b90-bc2f71b37072" providerId="ADAL" clId="{9575F6FF-F18F-4B30-9F31-99A84866E4FC}" dt="2024-08-13T18:12:38.271" v="97" actId="1076"/>
          <ac:spMkLst>
            <pc:docMk/>
            <pc:sldMk cId="4052013921" sldId="297"/>
            <ac:spMk id="6" creationId="{00000000-0000-0000-0000-000000000000}"/>
          </ac:spMkLst>
        </pc:spChg>
        <pc:spChg chg="mod">
          <ac:chgData name="Levtov, Anat H" userId="1dac7948-81de-44ca-8b90-bc2f71b37072" providerId="ADAL" clId="{9575F6FF-F18F-4B30-9F31-99A84866E4FC}" dt="2024-08-13T18:12:47.162" v="98" actId="1076"/>
          <ac:spMkLst>
            <pc:docMk/>
            <pc:sldMk cId="4052013921" sldId="297"/>
            <ac:spMk id="8" creationId="{00000000-0000-0000-0000-000000000000}"/>
          </ac:spMkLst>
        </pc:spChg>
        <pc:spChg chg="mod">
          <ac:chgData name="Levtov, Anat H" userId="1dac7948-81de-44ca-8b90-bc2f71b37072" providerId="ADAL" clId="{9575F6FF-F18F-4B30-9F31-99A84866E4FC}" dt="2024-08-13T18:12:26.206" v="94" actId="1076"/>
          <ac:spMkLst>
            <pc:docMk/>
            <pc:sldMk cId="4052013921" sldId="297"/>
            <ac:spMk id="11" creationId="{90C3D123-5972-06A8-67C1-DE2C0C427221}"/>
          </ac:spMkLst>
        </pc:spChg>
      </pc:sldChg>
      <pc:sldChg chg="addSp delSp modSp mod">
        <pc:chgData name="Levtov, Anat H" userId="1dac7948-81de-44ca-8b90-bc2f71b37072" providerId="ADAL" clId="{9575F6FF-F18F-4B30-9F31-99A84866E4FC}" dt="2024-08-13T18:07:38.932" v="43" actId="20577"/>
        <pc:sldMkLst>
          <pc:docMk/>
          <pc:sldMk cId="3141514807" sldId="298"/>
        </pc:sldMkLst>
        <pc:spChg chg="add del">
          <ac:chgData name="Levtov, Anat H" userId="1dac7948-81de-44ca-8b90-bc2f71b37072" providerId="ADAL" clId="{9575F6FF-F18F-4B30-9F31-99A84866E4FC}" dt="2024-08-13T18:07:20.884" v="39" actId="22"/>
          <ac:spMkLst>
            <pc:docMk/>
            <pc:sldMk cId="3141514807" sldId="298"/>
            <ac:spMk id="7" creationId="{6BF89DDA-8293-8C3F-CC58-2475C2C847E5}"/>
          </ac:spMkLst>
        </pc:spChg>
        <pc:spChg chg="add del mod">
          <ac:chgData name="Levtov, Anat H" userId="1dac7948-81de-44ca-8b90-bc2f71b37072" providerId="ADAL" clId="{9575F6FF-F18F-4B30-9F31-99A84866E4FC}" dt="2024-08-13T18:07:38.932" v="43" actId="20577"/>
          <ac:spMkLst>
            <pc:docMk/>
            <pc:sldMk cId="3141514807" sldId="298"/>
            <ac:spMk id="8" creationId="{00000000-0000-0000-0000-000000000000}"/>
          </ac:spMkLst>
        </pc:spChg>
        <pc:spChg chg="add del">
          <ac:chgData name="Levtov, Anat H" userId="1dac7948-81de-44ca-8b90-bc2f71b37072" providerId="ADAL" clId="{9575F6FF-F18F-4B30-9F31-99A84866E4FC}" dt="2024-08-13T18:07:38.512" v="42" actId="22"/>
          <ac:spMkLst>
            <pc:docMk/>
            <pc:sldMk cId="3141514807" sldId="298"/>
            <ac:spMk id="10" creationId="{C334ECF7-97AD-22A2-6C0D-028F58A503CC}"/>
          </ac:spMkLst>
        </pc:spChg>
        <pc:spChg chg="mod">
          <ac:chgData name="Levtov, Anat H" userId="1dac7948-81de-44ca-8b90-bc2f71b37072" providerId="ADAL" clId="{9575F6FF-F18F-4B30-9F31-99A84866E4FC}" dt="2024-08-13T18:07:05.009" v="33" actId="1076"/>
          <ac:spMkLst>
            <pc:docMk/>
            <pc:sldMk cId="3141514807" sldId="298"/>
            <ac:spMk id="11" creationId="{90C3D123-5972-06A8-67C1-DE2C0C427221}"/>
          </ac:spMkLst>
        </pc:spChg>
      </pc:sldChg>
      <pc:sldChg chg="addSp delSp modSp add mod">
        <pc:chgData name="Levtov, Anat H" userId="1dac7948-81de-44ca-8b90-bc2f71b37072" providerId="ADAL" clId="{9575F6FF-F18F-4B30-9F31-99A84866E4FC}" dt="2024-08-13T18:14:54.274" v="132" actId="1076"/>
        <pc:sldMkLst>
          <pc:docMk/>
          <pc:sldMk cId="3148786821" sldId="299"/>
        </pc:sldMkLst>
        <pc:spChg chg="mod">
          <ac:chgData name="Levtov, Anat H" userId="1dac7948-81de-44ca-8b90-bc2f71b37072" providerId="ADAL" clId="{9575F6FF-F18F-4B30-9F31-99A84866E4FC}" dt="2024-08-13T18:13:12.174" v="104" actId="20577"/>
          <ac:spMkLst>
            <pc:docMk/>
            <pc:sldMk cId="3148786821" sldId="299"/>
            <ac:spMk id="8" creationId="{00000000-0000-0000-0000-000000000000}"/>
          </ac:spMkLst>
        </pc:spChg>
        <pc:spChg chg="add del mod">
          <ac:chgData name="Levtov, Anat H" userId="1dac7948-81de-44ca-8b90-bc2f71b37072" providerId="ADAL" clId="{9575F6FF-F18F-4B30-9F31-99A84866E4FC}" dt="2024-08-13T18:14:54.274" v="132" actId="1076"/>
          <ac:spMkLst>
            <pc:docMk/>
            <pc:sldMk cId="3148786821" sldId="299"/>
            <ac:spMk id="11" creationId="{90C3D123-5972-06A8-67C1-DE2C0C427221}"/>
          </ac:spMkLst>
        </pc:spChg>
      </pc:sldChg>
      <pc:sldChg chg="modSp add mod">
        <pc:chgData name="Levtov, Anat H" userId="1dac7948-81de-44ca-8b90-bc2f71b37072" providerId="ADAL" clId="{9575F6FF-F18F-4B30-9F31-99A84866E4FC}" dt="2024-08-13T18:20:23.678" v="195" actId="1076"/>
        <pc:sldMkLst>
          <pc:docMk/>
          <pc:sldMk cId="3372967163" sldId="300"/>
        </pc:sldMkLst>
        <pc:spChg chg="mod">
          <ac:chgData name="Levtov, Anat H" userId="1dac7948-81de-44ca-8b90-bc2f71b37072" providerId="ADAL" clId="{9575F6FF-F18F-4B30-9F31-99A84866E4FC}" dt="2024-08-13T18:20:23.678" v="195" actId="1076"/>
          <ac:spMkLst>
            <pc:docMk/>
            <pc:sldMk cId="3372967163" sldId="300"/>
            <ac:spMk id="8" creationId="{00000000-0000-0000-0000-000000000000}"/>
          </ac:spMkLst>
        </pc:spChg>
        <pc:spChg chg="mod">
          <ac:chgData name="Levtov, Anat H" userId="1dac7948-81de-44ca-8b90-bc2f71b37072" providerId="ADAL" clId="{9575F6FF-F18F-4B30-9F31-99A84866E4FC}" dt="2024-08-13T18:20:13.695" v="194" actId="255"/>
          <ac:spMkLst>
            <pc:docMk/>
            <pc:sldMk cId="3372967163" sldId="300"/>
            <ac:spMk id="11" creationId="{90C3D123-5972-06A8-67C1-DE2C0C427221}"/>
          </ac:spMkLst>
        </pc:spChg>
      </pc:sldChg>
      <pc:sldChg chg="modSp add mod">
        <pc:chgData name="Levtov, Anat H" userId="1dac7948-81de-44ca-8b90-bc2f71b37072" providerId="ADAL" clId="{9575F6FF-F18F-4B30-9F31-99A84866E4FC}" dt="2024-08-13T18:15:31.784" v="140" actId="1076"/>
        <pc:sldMkLst>
          <pc:docMk/>
          <pc:sldMk cId="1510154129" sldId="301"/>
        </pc:sldMkLst>
        <pc:spChg chg="mod">
          <ac:chgData name="Levtov, Anat H" userId="1dac7948-81de-44ca-8b90-bc2f71b37072" providerId="ADAL" clId="{9575F6FF-F18F-4B30-9F31-99A84866E4FC}" dt="2024-08-13T18:15:31.784" v="140" actId="1076"/>
          <ac:spMkLst>
            <pc:docMk/>
            <pc:sldMk cId="1510154129" sldId="301"/>
            <ac:spMk id="8" creationId="{00000000-0000-0000-0000-000000000000}"/>
          </ac:spMkLst>
        </pc:spChg>
      </pc:sldChg>
      <pc:sldChg chg="addSp delSp modSp add mod ord">
        <pc:chgData name="Levtov, Anat H" userId="1dac7948-81de-44ca-8b90-bc2f71b37072" providerId="ADAL" clId="{9575F6FF-F18F-4B30-9F31-99A84866E4FC}" dt="2024-08-13T18:22:54.625" v="223" actId="478"/>
        <pc:sldMkLst>
          <pc:docMk/>
          <pc:sldMk cId="3322387231" sldId="302"/>
        </pc:sldMkLst>
        <pc:spChg chg="mod">
          <ac:chgData name="Levtov, Anat H" userId="1dac7948-81de-44ca-8b90-bc2f71b37072" providerId="ADAL" clId="{9575F6FF-F18F-4B30-9F31-99A84866E4FC}" dt="2024-08-13T18:20:58.700" v="204" actId="20577"/>
          <ac:spMkLst>
            <pc:docMk/>
            <pc:sldMk cId="3322387231" sldId="302"/>
            <ac:spMk id="8" creationId="{00000000-0000-0000-0000-000000000000}"/>
          </ac:spMkLst>
        </pc:spChg>
        <pc:spChg chg="mod">
          <ac:chgData name="Levtov, Anat H" userId="1dac7948-81de-44ca-8b90-bc2f71b37072" providerId="ADAL" clId="{9575F6FF-F18F-4B30-9F31-99A84866E4FC}" dt="2024-08-13T18:22:01.212" v="215" actId="15"/>
          <ac:spMkLst>
            <pc:docMk/>
            <pc:sldMk cId="3322387231" sldId="302"/>
            <ac:spMk id="11" creationId="{90C3D123-5972-06A8-67C1-DE2C0C427221}"/>
          </ac:spMkLst>
        </pc:spChg>
        <pc:graphicFrameChg chg="add del modGraphic">
          <ac:chgData name="Levtov, Anat H" userId="1dac7948-81de-44ca-8b90-bc2f71b37072" providerId="ADAL" clId="{9575F6FF-F18F-4B30-9F31-99A84866E4FC}" dt="2024-08-13T18:22:54.625" v="223" actId="478"/>
          <ac:graphicFrameMkLst>
            <pc:docMk/>
            <pc:sldMk cId="3322387231" sldId="302"/>
            <ac:graphicFrameMk id="7" creationId="{FA011E4B-32D3-8799-2715-F2F9D986765F}"/>
          </ac:graphicFrameMkLst>
        </pc:graphicFrameChg>
      </pc:sldChg>
      <pc:sldChg chg="modSp add mod">
        <pc:chgData name="Levtov, Anat H" userId="1dac7948-81de-44ca-8b90-bc2f71b37072" providerId="ADAL" clId="{9575F6FF-F18F-4B30-9F31-99A84866E4FC}" dt="2024-08-13T18:25:41.867" v="259" actId="1076"/>
        <pc:sldMkLst>
          <pc:docMk/>
          <pc:sldMk cId="1788963213" sldId="303"/>
        </pc:sldMkLst>
        <pc:spChg chg="mod">
          <ac:chgData name="Levtov, Anat H" userId="1dac7948-81de-44ca-8b90-bc2f71b37072" providerId="ADAL" clId="{9575F6FF-F18F-4B30-9F31-99A84866E4FC}" dt="2024-08-13T18:25:41.867" v="259" actId="1076"/>
          <ac:spMkLst>
            <pc:docMk/>
            <pc:sldMk cId="1788963213" sldId="303"/>
            <ac:spMk id="8" creationId="{00000000-0000-0000-0000-000000000000}"/>
          </ac:spMkLst>
        </pc:spChg>
        <pc:spChg chg="mod">
          <ac:chgData name="Levtov, Anat H" userId="1dac7948-81de-44ca-8b90-bc2f71b37072" providerId="ADAL" clId="{9575F6FF-F18F-4B30-9F31-99A84866E4FC}" dt="2024-08-13T18:25:35.469" v="258" actId="1076"/>
          <ac:spMkLst>
            <pc:docMk/>
            <pc:sldMk cId="1788963213" sldId="303"/>
            <ac:spMk id="11" creationId="{90C3D123-5972-06A8-67C1-DE2C0C427221}"/>
          </ac:spMkLst>
        </pc:spChg>
      </pc:sldChg>
      <pc:sldChg chg="modSp add mod">
        <pc:chgData name="Levtov, Anat H" userId="1dac7948-81de-44ca-8b90-bc2f71b37072" providerId="ADAL" clId="{9575F6FF-F18F-4B30-9F31-99A84866E4FC}" dt="2024-08-13T18:27:44.078" v="298" actId="1076"/>
        <pc:sldMkLst>
          <pc:docMk/>
          <pc:sldMk cId="1860432500" sldId="304"/>
        </pc:sldMkLst>
        <pc:spChg chg="mod">
          <ac:chgData name="Levtov, Anat H" userId="1dac7948-81de-44ca-8b90-bc2f71b37072" providerId="ADAL" clId="{9575F6FF-F18F-4B30-9F31-99A84866E4FC}" dt="2024-08-13T18:26:11.952" v="267" actId="20577"/>
          <ac:spMkLst>
            <pc:docMk/>
            <pc:sldMk cId="1860432500" sldId="304"/>
            <ac:spMk id="8" creationId="{00000000-0000-0000-0000-000000000000}"/>
          </ac:spMkLst>
        </pc:spChg>
        <pc:spChg chg="mod">
          <ac:chgData name="Levtov, Anat H" userId="1dac7948-81de-44ca-8b90-bc2f71b37072" providerId="ADAL" clId="{9575F6FF-F18F-4B30-9F31-99A84866E4FC}" dt="2024-08-13T18:27:44.078" v="298" actId="1076"/>
          <ac:spMkLst>
            <pc:docMk/>
            <pc:sldMk cId="1860432500" sldId="304"/>
            <ac:spMk id="11" creationId="{90C3D123-5972-06A8-67C1-DE2C0C427221}"/>
          </ac:spMkLst>
        </pc:spChg>
      </pc:sldChg>
      <pc:sldChg chg="addSp modSp add mod">
        <pc:chgData name="Levtov, Anat H" userId="1dac7948-81de-44ca-8b90-bc2f71b37072" providerId="ADAL" clId="{9575F6FF-F18F-4B30-9F31-99A84866E4FC}" dt="2024-08-13T18:30:55.239" v="345" actId="1076"/>
        <pc:sldMkLst>
          <pc:docMk/>
          <pc:sldMk cId="36719696" sldId="305"/>
        </pc:sldMkLst>
        <pc:spChg chg="add mod">
          <ac:chgData name="Levtov, Anat H" userId="1dac7948-81de-44ca-8b90-bc2f71b37072" providerId="ADAL" clId="{9575F6FF-F18F-4B30-9F31-99A84866E4FC}" dt="2024-08-13T18:30:55.239" v="345" actId="1076"/>
          <ac:spMkLst>
            <pc:docMk/>
            <pc:sldMk cId="36719696" sldId="305"/>
            <ac:spMk id="4" creationId="{3546C7F6-454F-043D-FBC7-16C153BB825D}"/>
          </ac:spMkLst>
        </pc:spChg>
        <pc:spChg chg="mod">
          <ac:chgData name="Levtov, Anat H" userId="1dac7948-81de-44ca-8b90-bc2f71b37072" providerId="ADAL" clId="{9575F6FF-F18F-4B30-9F31-99A84866E4FC}" dt="2024-08-13T18:30:40.295" v="344" actId="1076"/>
          <ac:spMkLst>
            <pc:docMk/>
            <pc:sldMk cId="36719696" sldId="305"/>
            <ac:spMk id="8" creationId="{00000000-0000-0000-0000-000000000000}"/>
          </ac:spMkLst>
        </pc:spChg>
        <pc:spChg chg="mod">
          <ac:chgData name="Levtov, Anat H" userId="1dac7948-81de-44ca-8b90-bc2f71b37072" providerId="ADAL" clId="{9575F6FF-F18F-4B30-9F31-99A84866E4FC}" dt="2024-08-13T18:30:28.836" v="342" actId="255"/>
          <ac:spMkLst>
            <pc:docMk/>
            <pc:sldMk cId="36719696" sldId="305"/>
            <ac:spMk id="11" creationId="{90C3D123-5972-06A8-67C1-DE2C0C427221}"/>
          </ac:spMkLst>
        </pc:spChg>
      </pc:sldChg>
      <pc:sldChg chg="addSp delSp modSp add mod">
        <pc:chgData name="Levtov, Anat H" userId="1dac7948-81de-44ca-8b90-bc2f71b37072" providerId="ADAL" clId="{9575F6FF-F18F-4B30-9F31-99A84866E4FC}" dt="2024-08-13T18:35:24.929" v="384" actId="1076"/>
        <pc:sldMkLst>
          <pc:docMk/>
          <pc:sldMk cId="120163720" sldId="306"/>
        </pc:sldMkLst>
        <pc:spChg chg="del">
          <ac:chgData name="Levtov, Anat H" userId="1dac7948-81de-44ca-8b90-bc2f71b37072" providerId="ADAL" clId="{9575F6FF-F18F-4B30-9F31-99A84866E4FC}" dt="2024-08-13T18:33:34.399" v="357" actId="478"/>
          <ac:spMkLst>
            <pc:docMk/>
            <pc:sldMk cId="120163720" sldId="306"/>
            <ac:spMk id="4" creationId="{3546C7F6-454F-043D-FBC7-16C153BB825D}"/>
          </ac:spMkLst>
        </pc:spChg>
        <pc:spChg chg="add mod">
          <ac:chgData name="Levtov, Anat H" userId="1dac7948-81de-44ca-8b90-bc2f71b37072" providerId="ADAL" clId="{9575F6FF-F18F-4B30-9F31-99A84866E4FC}" dt="2024-08-13T18:35:19.458" v="383" actId="1076"/>
          <ac:spMkLst>
            <pc:docMk/>
            <pc:sldMk cId="120163720" sldId="306"/>
            <ac:spMk id="7" creationId="{E7837ADD-A3AB-94BC-4527-DC9D6CDBA198}"/>
          </ac:spMkLst>
        </pc:spChg>
        <pc:spChg chg="mod">
          <ac:chgData name="Levtov, Anat H" userId="1dac7948-81de-44ca-8b90-bc2f71b37072" providerId="ADAL" clId="{9575F6FF-F18F-4B30-9F31-99A84866E4FC}" dt="2024-08-13T18:33:31.676" v="356" actId="1076"/>
          <ac:spMkLst>
            <pc:docMk/>
            <pc:sldMk cId="120163720" sldId="306"/>
            <ac:spMk id="8" creationId="{00000000-0000-0000-0000-000000000000}"/>
          </ac:spMkLst>
        </pc:spChg>
        <pc:spChg chg="mod">
          <ac:chgData name="Levtov, Anat H" userId="1dac7948-81de-44ca-8b90-bc2f71b37072" providerId="ADAL" clId="{9575F6FF-F18F-4B30-9F31-99A84866E4FC}" dt="2024-08-13T18:35:24.929" v="384" actId="1076"/>
          <ac:spMkLst>
            <pc:docMk/>
            <pc:sldMk cId="120163720" sldId="306"/>
            <ac:spMk id="11" creationId="{90C3D123-5972-06A8-67C1-DE2C0C427221}"/>
          </ac:spMkLst>
        </pc:spChg>
      </pc:sldChg>
      <pc:sldChg chg="delSp modSp add mod">
        <pc:chgData name="Levtov, Anat H" userId="1dac7948-81de-44ca-8b90-bc2f71b37072" providerId="ADAL" clId="{9575F6FF-F18F-4B30-9F31-99A84866E4FC}" dt="2024-08-13T18:37:50.982" v="430" actId="1076"/>
        <pc:sldMkLst>
          <pc:docMk/>
          <pc:sldMk cId="2121975054" sldId="307"/>
        </pc:sldMkLst>
        <pc:spChg chg="del">
          <ac:chgData name="Levtov, Anat H" userId="1dac7948-81de-44ca-8b90-bc2f71b37072" providerId="ADAL" clId="{9575F6FF-F18F-4B30-9F31-99A84866E4FC}" dt="2024-08-13T18:36:03.836" v="391" actId="478"/>
          <ac:spMkLst>
            <pc:docMk/>
            <pc:sldMk cId="2121975054" sldId="307"/>
            <ac:spMk id="7" creationId="{E7837ADD-A3AB-94BC-4527-DC9D6CDBA198}"/>
          </ac:spMkLst>
        </pc:spChg>
        <pc:spChg chg="mod">
          <ac:chgData name="Levtov, Anat H" userId="1dac7948-81de-44ca-8b90-bc2f71b37072" providerId="ADAL" clId="{9575F6FF-F18F-4B30-9F31-99A84866E4FC}" dt="2024-08-13T18:35:46.717" v="388"/>
          <ac:spMkLst>
            <pc:docMk/>
            <pc:sldMk cId="2121975054" sldId="307"/>
            <ac:spMk id="8" creationId="{00000000-0000-0000-0000-000000000000}"/>
          </ac:spMkLst>
        </pc:spChg>
        <pc:spChg chg="mod">
          <ac:chgData name="Levtov, Anat H" userId="1dac7948-81de-44ca-8b90-bc2f71b37072" providerId="ADAL" clId="{9575F6FF-F18F-4B30-9F31-99A84866E4FC}" dt="2024-08-13T18:37:50.982" v="430" actId="1076"/>
          <ac:spMkLst>
            <pc:docMk/>
            <pc:sldMk cId="2121975054" sldId="307"/>
            <ac:spMk id="11" creationId="{90C3D123-5972-06A8-67C1-DE2C0C427221}"/>
          </ac:spMkLst>
        </pc:spChg>
      </pc:sldChg>
      <pc:sldChg chg="add del">
        <pc:chgData name="Levtov, Anat H" userId="1dac7948-81de-44ca-8b90-bc2f71b37072" providerId="ADAL" clId="{9575F6FF-F18F-4B30-9F31-99A84866E4FC}" dt="2024-08-13T19:04:10.348" v="747" actId="47"/>
        <pc:sldMkLst>
          <pc:docMk/>
          <pc:sldMk cId="2871493184" sldId="308"/>
        </pc:sldMkLst>
      </pc:sldChg>
      <pc:sldChg chg="addSp modSp add mod">
        <pc:chgData name="Levtov, Anat H" userId="1dac7948-81de-44ca-8b90-bc2f71b37072" providerId="ADAL" clId="{9575F6FF-F18F-4B30-9F31-99A84866E4FC}" dt="2024-08-13T19:05:22.603" v="758" actId="14100"/>
        <pc:sldMkLst>
          <pc:docMk/>
          <pc:sldMk cId="4069829144" sldId="309"/>
        </pc:sldMkLst>
        <pc:spChg chg="add mod">
          <ac:chgData name="Levtov, Anat H" userId="1dac7948-81de-44ca-8b90-bc2f71b37072" providerId="ADAL" clId="{9575F6FF-F18F-4B30-9F31-99A84866E4FC}" dt="2024-08-13T19:05:22.603" v="758" actId="14100"/>
          <ac:spMkLst>
            <pc:docMk/>
            <pc:sldMk cId="4069829144" sldId="309"/>
            <ac:spMk id="4" creationId="{3DF1E35B-670E-E7C3-6FF1-A3E164CA03CF}"/>
          </ac:spMkLst>
        </pc:spChg>
        <pc:spChg chg="mod">
          <ac:chgData name="Levtov, Anat H" userId="1dac7948-81de-44ca-8b90-bc2f71b37072" providerId="ADAL" clId="{9575F6FF-F18F-4B30-9F31-99A84866E4FC}" dt="2024-08-13T18:40:44.849" v="477" actId="1076"/>
          <ac:spMkLst>
            <pc:docMk/>
            <pc:sldMk cId="4069829144" sldId="309"/>
            <ac:spMk id="8" creationId="{00000000-0000-0000-0000-000000000000}"/>
          </ac:spMkLst>
        </pc:spChg>
        <pc:spChg chg="mod">
          <ac:chgData name="Levtov, Anat H" userId="1dac7948-81de-44ca-8b90-bc2f71b37072" providerId="ADAL" clId="{9575F6FF-F18F-4B30-9F31-99A84866E4FC}" dt="2024-08-13T19:04:50.105" v="755" actId="1076"/>
          <ac:spMkLst>
            <pc:docMk/>
            <pc:sldMk cId="4069829144" sldId="309"/>
            <ac:spMk id="11" creationId="{90C3D123-5972-06A8-67C1-DE2C0C427221}"/>
          </ac:spMkLst>
        </pc:spChg>
      </pc:sldChg>
      <pc:sldChg chg="delSp modSp add mod">
        <pc:chgData name="Levtov, Anat H" userId="1dac7948-81de-44ca-8b90-bc2f71b37072" providerId="ADAL" clId="{9575F6FF-F18F-4B30-9F31-99A84866E4FC}" dt="2024-08-13T19:05:42.293" v="759" actId="948"/>
        <pc:sldMkLst>
          <pc:docMk/>
          <pc:sldMk cId="1375604148" sldId="310"/>
        </pc:sldMkLst>
        <pc:spChg chg="del">
          <ac:chgData name="Levtov, Anat H" userId="1dac7948-81de-44ca-8b90-bc2f71b37072" providerId="ADAL" clId="{9575F6FF-F18F-4B30-9F31-99A84866E4FC}" dt="2024-08-13T18:41:44.172" v="489" actId="478"/>
          <ac:spMkLst>
            <pc:docMk/>
            <pc:sldMk cId="1375604148" sldId="310"/>
            <ac:spMk id="4" creationId="{3DF1E35B-670E-E7C3-6FF1-A3E164CA03CF}"/>
          </ac:spMkLst>
        </pc:spChg>
        <pc:spChg chg="mod">
          <ac:chgData name="Levtov, Anat H" userId="1dac7948-81de-44ca-8b90-bc2f71b37072" providerId="ADAL" clId="{9575F6FF-F18F-4B30-9F31-99A84866E4FC}" dt="2024-08-13T19:05:42.293" v="759" actId="948"/>
          <ac:spMkLst>
            <pc:docMk/>
            <pc:sldMk cId="1375604148" sldId="310"/>
            <ac:spMk id="8" creationId="{00000000-0000-0000-0000-000000000000}"/>
          </ac:spMkLst>
        </pc:spChg>
        <pc:spChg chg="mod">
          <ac:chgData name="Levtov, Anat H" userId="1dac7948-81de-44ca-8b90-bc2f71b37072" providerId="ADAL" clId="{9575F6FF-F18F-4B30-9F31-99A84866E4FC}" dt="2024-08-13T18:43:10.641" v="514" actId="404"/>
          <ac:spMkLst>
            <pc:docMk/>
            <pc:sldMk cId="1375604148" sldId="310"/>
            <ac:spMk id="11" creationId="{90C3D123-5972-06A8-67C1-DE2C0C427221}"/>
          </ac:spMkLst>
        </pc:spChg>
      </pc:sldChg>
      <pc:sldChg chg="modSp add mod">
        <pc:chgData name="Levtov, Anat H" userId="1dac7948-81de-44ca-8b90-bc2f71b37072" providerId="ADAL" clId="{9575F6FF-F18F-4B30-9F31-99A84866E4FC}" dt="2024-08-13T19:05:53.839" v="760" actId="948"/>
        <pc:sldMkLst>
          <pc:docMk/>
          <pc:sldMk cId="986852180" sldId="311"/>
        </pc:sldMkLst>
        <pc:spChg chg="mod">
          <ac:chgData name="Levtov, Anat H" userId="1dac7948-81de-44ca-8b90-bc2f71b37072" providerId="ADAL" clId="{9575F6FF-F18F-4B30-9F31-99A84866E4FC}" dt="2024-08-13T19:05:53.839" v="760" actId="948"/>
          <ac:spMkLst>
            <pc:docMk/>
            <pc:sldMk cId="986852180" sldId="311"/>
            <ac:spMk id="8" creationId="{00000000-0000-0000-0000-000000000000}"/>
          </ac:spMkLst>
        </pc:spChg>
        <pc:spChg chg="mod">
          <ac:chgData name="Levtov, Anat H" userId="1dac7948-81de-44ca-8b90-bc2f71b37072" providerId="ADAL" clId="{9575F6FF-F18F-4B30-9F31-99A84866E4FC}" dt="2024-08-13T18:48:32.965" v="580" actId="1076"/>
          <ac:spMkLst>
            <pc:docMk/>
            <pc:sldMk cId="986852180" sldId="311"/>
            <ac:spMk id="11" creationId="{90C3D123-5972-06A8-67C1-DE2C0C427221}"/>
          </ac:spMkLst>
        </pc:spChg>
      </pc:sldChg>
      <pc:sldChg chg="modSp add mod">
        <pc:chgData name="Levtov, Anat H" userId="1dac7948-81de-44ca-8b90-bc2f71b37072" providerId="ADAL" clId="{9575F6FF-F18F-4B30-9F31-99A84866E4FC}" dt="2024-08-13T18:55:49.771" v="606" actId="1076"/>
        <pc:sldMkLst>
          <pc:docMk/>
          <pc:sldMk cId="1504032337" sldId="312"/>
        </pc:sldMkLst>
        <pc:spChg chg="mod">
          <ac:chgData name="Levtov, Anat H" userId="1dac7948-81de-44ca-8b90-bc2f71b37072" providerId="ADAL" clId="{9575F6FF-F18F-4B30-9F31-99A84866E4FC}" dt="2024-08-13T18:49:15.079" v="590" actId="1076"/>
          <ac:spMkLst>
            <pc:docMk/>
            <pc:sldMk cId="1504032337" sldId="312"/>
            <ac:spMk id="8" creationId="{00000000-0000-0000-0000-000000000000}"/>
          </ac:spMkLst>
        </pc:spChg>
        <pc:spChg chg="mod">
          <ac:chgData name="Levtov, Anat H" userId="1dac7948-81de-44ca-8b90-bc2f71b37072" providerId="ADAL" clId="{9575F6FF-F18F-4B30-9F31-99A84866E4FC}" dt="2024-08-13T18:55:49.771" v="606" actId="1076"/>
          <ac:spMkLst>
            <pc:docMk/>
            <pc:sldMk cId="1504032337" sldId="312"/>
            <ac:spMk id="11" creationId="{90C3D123-5972-06A8-67C1-DE2C0C427221}"/>
          </ac:spMkLst>
        </pc:spChg>
      </pc:sldChg>
      <pc:sldChg chg="addSp delSp modSp add mod">
        <pc:chgData name="Levtov, Anat H" userId="1dac7948-81de-44ca-8b90-bc2f71b37072" providerId="ADAL" clId="{9575F6FF-F18F-4B30-9F31-99A84866E4FC}" dt="2024-08-13T18:56:50.559" v="624" actId="1076"/>
        <pc:sldMkLst>
          <pc:docMk/>
          <pc:sldMk cId="632293980" sldId="313"/>
        </pc:sldMkLst>
        <pc:spChg chg="add mod">
          <ac:chgData name="Levtov, Anat H" userId="1dac7948-81de-44ca-8b90-bc2f71b37072" providerId="ADAL" clId="{9575F6FF-F18F-4B30-9F31-99A84866E4FC}" dt="2024-08-13T18:56:50.559" v="624" actId="1076"/>
          <ac:spMkLst>
            <pc:docMk/>
            <pc:sldMk cId="632293980" sldId="313"/>
            <ac:spMk id="7" creationId="{304F53AE-8DD6-569E-90FD-A8686D0E4168}"/>
          </ac:spMkLst>
        </pc:spChg>
        <pc:spChg chg="mod">
          <ac:chgData name="Levtov, Anat H" userId="1dac7948-81de-44ca-8b90-bc2f71b37072" providerId="ADAL" clId="{9575F6FF-F18F-4B30-9F31-99A84866E4FC}" dt="2024-08-13T18:56:01.626" v="609"/>
          <ac:spMkLst>
            <pc:docMk/>
            <pc:sldMk cId="632293980" sldId="313"/>
            <ac:spMk id="8" creationId="{00000000-0000-0000-0000-000000000000}"/>
          </ac:spMkLst>
        </pc:spChg>
        <pc:spChg chg="del mod">
          <ac:chgData name="Levtov, Anat H" userId="1dac7948-81de-44ca-8b90-bc2f71b37072" providerId="ADAL" clId="{9575F6FF-F18F-4B30-9F31-99A84866E4FC}" dt="2024-08-13T18:56:10.463" v="612"/>
          <ac:spMkLst>
            <pc:docMk/>
            <pc:sldMk cId="632293980" sldId="313"/>
            <ac:spMk id="11" creationId="{90C3D123-5972-06A8-67C1-DE2C0C427221}"/>
          </ac:spMkLst>
        </pc:spChg>
      </pc:sldChg>
      <pc:sldChg chg="modSp add mod">
        <pc:chgData name="Levtov, Anat H" userId="1dac7948-81de-44ca-8b90-bc2f71b37072" providerId="ADAL" clId="{9575F6FF-F18F-4B30-9F31-99A84866E4FC}" dt="2024-08-13T18:58:59.883" v="647" actId="1076"/>
        <pc:sldMkLst>
          <pc:docMk/>
          <pc:sldMk cId="2798805475" sldId="314"/>
        </pc:sldMkLst>
        <pc:spChg chg="mod">
          <ac:chgData name="Levtov, Anat H" userId="1dac7948-81de-44ca-8b90-bc2f71b37072" providerId="ADAL" clId="{9575F6FF-F18F-4B30-9F31-99A84866E4FC}" dt="2024-08-13T18:58:54.468" v="646" actId="14100"/>
          <ac:spMkLst>
            <pc:docMk/>
            <pc:sldMk cId="2798805475" sldId="314"/>
            <ac:spMk id="7" creationId="{304F53AE-8DD6-569E-90FD-A8686D0E4168}"/>
          </ac:spMkLst>
        </pc:spChg>
        <pc:spChg chg="mod">
          <ac:chgData name="Levtov, Anat H" userId="1dac7948-81de-44ca-8b90-bc2f71b37072" providerId="ADAL" clId="{9575F6FF-F18F-4B30-9F31-99A84866E4FC}" dt="2024-08-13T18:58:59.883" v="647" actId="1076"/>
          <ac:spMkLst>
            <pc:docMk/>
            <pc:sldMk cId="2798805475" sldId="314"/>
            <ac:spMk id="8" creationId="{00000000-0000-0000-0000-000000000000}"/>
          </ac:spMkLst>
        </pc:spChg>
      </pc:sldChg>
      <pc:sldChg chg="modSp add mod">
        <pc:chgData name="Levtov, Anat H" userId="1dac7948-81de-44ca-8b90-bc2f71b37072" providerId="ADAL" clId="{9575F6FF-F18F-4B30-9F31-99A84866E4FC}" dt="2024-08-13T19:01:08.040" v="682" actId="113"/>
        <pc:sldMkLst>
          <pc:docMk/>
          <pc:sldMk cId="2915999006" sldId="315"/>
        </pc:sldMkLst>
        <pc:spChg chg="mod">
          <ac:chgData name="Levtov, Anat H" userId="1dac7948-81de-44ca-8b90-bc2f71b37072" providerId="ADAL" clId="{9575F6FF-F18F-4B30-9F31-99A84866E4FC}" dt="2024-08-13T19:01:08.040" v="682" actId="113"/>
          <ac:spMkLst>
            <pc:docMk/>
            <pc:sldMk cId="2915999006" sldId="315"/>
            <ac:spMk id="7" creationId="{304F53AE-8DD6-569E-90FD-A8686D0E4168}"/>
          </ac:spMkLst>
        </pc:spChg>
        <pc:spChg chg="mod">
          <ac:chgData name="Levtov, Anat H" userId="1dac7948-81de-44ca-8b90-bc2f71b37072" providerId="ADAL" clId="{9575F6FF-F18F-4B30-9F31-99A84866E4FC}" dt="2024-08-13T19:00:58.166" v="681" actId="1076"/>
          <ac:spMkLst>
            <pc:docMk/>
            <pc:sldMk cId="2915999006" sldId="315"/>
            <ac:spMk id="8" creationId="{00000000-0000-0000-0000-000000000000}"/>
          </ac:spMkLst>
        </pc:spChg>
      </pc:sldChg>
      <pc:sldChg chg="addSp delSp modSp add mod">
        <pc:chgData name="Levtov, Anat H" userId="1dac7948-81de-44ca-8b90-bc2f71b37072" providerId="ADAL" clId="{9575F6FF-F18F-4B30-9F31-99A84866E4FC}" dt="2024-08-13T19:03:05.137" v="733" actId="1076"/>
        <pc:sldMkLst>
          <pc:docMk/>
          <pc:sldMk cId="3250639120" sldId="316"/>
        </pc:sldMkLst>
        <pc:spChg chg="add mod">
          <ac:chgData name="Levtov, Anat H" userId="1dac7948-81de-44ca-8b90-bc2f71b37072" providerId="ADAL" clId="{9575F6FF-F18F-4B30-9F31-99A84866E4FC}" dt="2024-08-13T19:03:05.137" v="733" actId="1076"/>
          <ac:spMkLst>
            <pc:docMk/>
            <pc:sldMk cId="3250639120" sldId="316"/>
            <ac:spMk id="4" creationId="{9A29538B-3E58-54F6-8AEB-F562EA2E5723}"/>
          </ac:spMkLst>
        </pc:spChg>
        <pc:spChg chg="mod">
          <ac:chgData name="Levtov, Anat H" userId="1dac7948-81de-44ca-8b90-bc2f71b37072" providerId="ADAL" clId="{9575F6FF-F18F-4B30-9F31-99A84866E4FC}" dt="2024-08-13T19:02:54.666" v="732" actId="20577"/>
          <ac:spMkLst>
            <pc:docMk/>
            <pc:sldMk cId="3250639120" sldId="316"/>
            <ac:spMk id="7" creationId="{304F53AE-8DD6-569E-90FD-A8686D0E4168}"/>
          </ac:spMkLst>
        </pc:spChg>
        <pc:spChg chg="del mod">
          <ac:chgData name="Levtov, Anat H" userId="1dac7948-81de-44ca-8b90-bc2f71b37072" providerId="ADAL" clId="{9575F6FF-F18F-4B30-9F31-99A84866E4FC}" dt="2024-08-13T19:01:35.935" v="686" actId="478"/>
          <ac:spMkLst>
            <pc:docMk/>
            <pc:sldMk cId="3250639120" sldId="316"/>
            <ac:spMk id="8" creationId="{00000000-0000-0000-0000-000000000000}"/>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D2592D-B02A-4B49-9C22-A9431EB0CDD4}" type="doc">
      <dgm:prSet loTypeId="urn:microsoft.com/office/officeart/2018/2/layout/IconVerticalSolidList" loCatId="icon" qsTypeId="urn:microsoft.com/office/officeart/2005/8/quickstyle/simple4" qsCatId="simple" csTypeId="urn:microsoft.com/office/officeart/2005/8/colors/accent0_1" csCatId="mainScheme" phldr="1"/>
      <dgm:spPr/>
      <dgm:t>
        <a:bodyPr/>
        <a:lstStyle/>
        <a:p>
          <a:endParaRPr lang="en-US"/>
        </a:p>
      </dgm:t>
    </dgm:pt>
    <dgm:pt modelId="{8F846475-5D31-4074-8A07-F33D7ECBDEA4}">
      <dgm:prSet custT="1"/>
      <dgm:spPr/>
      <dgm:t>
        <a:bodyPr/>
        <a:lstStyle/>
        <a:p>
          <a:pPr>
            <a:lnSpc>
              <a:spcPct val="100000"/>
            </a:lnSpc>
          </a:pPr>
          <a:r>
            <a:rPr lang="en-US" sz="3600" dirty="0">
              <a:latin typeface="Roboto" panose="02000000000000000000" pitchFamily="2" charset="0"/>
              <a:ea typeface="Roboto" panose="02000000000000000000" pitchFamily="2" charset="0"/>
            </a:rPr>
            <a:t>Setting Yourself up for Success: Slides 3-7 </a:t>
          </a:r>
        </a:p>
      </dgm:t>
    </dgm:pt>
    <dgm:pt modelId="{137F519F-3B33-438E-A596-8BDAEE7E7F6B}" type="parTrans" cxnId="{49EFE430-32BA-422D-8B30-4F4CF81E2564}">
      <dgm:prSet/>
      <dgm:spPr/>
      <dgm:t>
        <a:bodyPr/>
        <a:lstStyle/>
        <a:p>
          <a:endParaRPr lang="en-US"/>
        </a:p>
      </dgm:t>
    </dgm:pt>
    <dgm:pt modelId="{BB1E7508-1D3E-4697-84B1-1C5CB33F07A2}" type="sibTrans" cxnId="{49EFE430-32BA-422D-8B30-4F4CF81E2564}">
      <dgm:prSet/>
      <dgm:spPr/>
      <dgm:t>
        <a:bodyPr/>
        <a:lstStyle/>
        <a:p>
          <a:endParaRPr lang="en-US"/>
        </a:p>
      </dgm:t>
    </dgm:pt>
    <dgm:pt modelId="{F3089D27-D6B1-4925-9F9F-C67BAD152442}">
      <dgm:prSet custT="1"/>
      <dgm:spPr/>
      <dgm:t>
        <a:bodyPr/>
        <a:lstStyle/>
        <a:p>
          <a:pPr>
            <a:lnSpc>
              <a:spcPct val="100000"/>
            </a:lnSpc>
          </a:pPr>
          <a:r>
            <a:rPr lang="en-US" sz="3600" dirty="0">
              <a:latin typeface="Roboto" panose="02000000000000000000" pitchFamily="2" charset="0"/>
              <a:ea typeface="Roboto" panose="02000000000000000000" pitchFamily="2" charset="0"/>
            </a:rPr>
            <a:t>Preparing for exams: Slides 8 - 17</a:t>
          </a:r>
        </a:p>
      </dgm:t>
    </dgm:pt>
    <dgm:pt modelId="{4A84B1EB-6CE7-44D7-8461-B7E112C56E2C}" type="parTrans" cxnId="{F56BDF00-BA42-431D-ADC2-559931BB3B4C}">
      <dgm:prSet/>
      <dgm:spPr/>
      <dgm:t>
        <a:bodyPr/>
        <a:lstStyle/>
        <a:p>
          <a:endParaRPr lang="en-US"/>
        </a:p>
      </dgm:t>
    </dgm:pt>
    <dgm:pt modelId="{B507D406-3CF6-453F-A9A3-704924FDD036}" type="sibTrans" cxnId="{F56BDF00-BA42-431D-ADC2-559931BB3B4C}">
      <dgm:prSet/>
      <dgm:spPr/>
      <dgm:t>
        <a:bodyPr/>
        <a:lstStyle/>
        <a:p>
          <a:endParaRPr lang="en-US"/>
        </a:p>
      </dgm:t>
    </dgm:pt>
    <dgm:pt modelId="{EA6A2FD9-E95A-4ADA-ABFD-88048AF919C1}">
      <dgm:prSet custT="1"/>
      <dgm:spPr/>
      <dgm:t>
        <a:bodyPr/>
        <a:lstStyle/>
        <a:p>
          <a:pPr>
            <a:lnSpc>
              <a:spcPct val="100000"/>
            </a:lnSpc>
          </a:pPr>
          <a:r>
            <a:rPr lang="en-US" sz="3600" dirty="0">
              <a:latin typeface="Roboto" panose="02000000000000000000" pitchFamily="2" charset="0"/>
              <a:ea typeface="Roboto" panose="02000000000000000000" pitchFamily="2" charset="0"/>
            </a:rPr>
            <a:t>Responding to Challenges and Setbacks: Slides 18-22</a:t>
          </a:r>
        </a:p>
      </dgm:t>
    </dgm:pt>
    <dgm:pt modelId="{33C004C4-367C-4BC1-9B23-0D597C71FCA7}" type="parTrans" cxnId="{7124BDB4-F111-462D-B7FB-37AED2D7FD36}">
      <dgm:prSet/>
      <dgm:spPr/>
      <dgm:t>
        <a:bodyPr/>
        <a:lstStyle/>
        <a:p>
          <a:endParaRPr lang="en-US"/>
        </a:p>
      </dgm:t>
    </dgm:pt>
    <dgm:pt modelId="{7A4286D2-8146-4629-8800-9D3688E74964}" type="sibTrans" cxnId="{7124BDB4-F111-462D-B7FB-37AED2D7FD36}">
      <dgm:prSet/>
      <dgm:spPr/>
      <dgm:t>
        <a:bodyPr/>
        <a:lstStyle/>
        <a:p>
          <a:endParaRPr lang="en-US"/>
        </a:p>
      </dgm:t>
    </dgm:pt>
    <dgm:pt modelId="{79C70761-F8B3-4B9F-8E6C-1358437DC648}" type="pres">
      <dgm:prSet presAssocID="{76D2592D-B02A-4B49-9C22-A9431EB0CDD4}" presName="root" presStyleCnt="0">
        <dgm:presLayoutVars>
          <dgm:dir/>
          <dgm:resizeHandles val="exact"/>
        </dgm:presLayoutVars>
      </dgm:prSet>
      <dgm:spPr/>
    </dgm:pt>
    <dgm:pt modelId="{56478717-A419-4293-A99C-D65E449AD09D}" type="pres">
      <dgm:prSet presAssocID="{8F846475-5D31-4074-8A07-F33D7ECBDEA4}" presName="compNode" presStyleCnt="0"/>
      <dgm:spPr/>
    </dgm:pt>
    <dgm:pt modelId="{AA0F9809-C189-41A3-AE19-076D7CEA1C8B}" type="pres">
      <dgm:prSet presAssocID="{8F846475-5D31-4074-8A07-F33D7ECBDEA4}" presName="bgRect" presStyleLbl="bgShp" presStyleIdx="0" presStyleCnt="3"/>
      <dgm:spPr/>
    </dgm:pt>
    <dgm:pt modelId="{E042F331-1D35-4FFB-9C31-DE2BAE9E9F94}" type="pres">
      <dgm:prSet presAssocID="{8F846475-5D31-4074-8A07-F33D7ECBDEA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ooks outline"/>
        </a:ext>
      </dgm:extLst>
    </dgm:pt>
    <dgm:pt modelId="{7564D6BB-FE65-4808-B466-A8A44318A4B9}" type="pres">
      <dgm:prSet presAssocID="{8F846475-5D31-4074-8A07-F33D7ECBDEA4}" presName="spaceRect" presStyleCnt="0"/>
      <dgm:spPr/>
    </dgm:pt>
    <dgm:pt modelId="{7B77E8FE-7073-4A91-BE37-DF17ACF5E2A3}" type="pres">
      <dgm:prSet presAssocID="{8F846475-5D31-4074-8A07-F33D7ECBDEA4}" presName="parTx" presStyleLbl="revTx" presStyleIdx="0" presStyleCnt="3">
        <dgm:presLayoutVars>
          <dgm:chMax val="0"/>
          <dgm:chPref val="0"/>
        </dgm:presLayoutVars>
      </dgm:prSet>
      <dgm:spPr/>
    </dgm:pt>
    <dgm:pt modelId="{378A64A8-0025-4215-9183-447E393747B7}" type="pres">
      <dgm:prSet presAssocID="{BB1E7508-1D3E-4697-84B1-1C5CB33F07A2}" presName="sibTrans" presStyleCnt="0"/>
      <dgm:spPr/>
    </dgm:pt>
    <dgm:pt modelId="{7BBFACCE-9437-481D-A544-354A961F51FC}" type="pres">
      <dgm:prSet presAssocID="{F3089D27-D6B1-4925-9F9F-C67BAD152442}" presName="compNode" presStyleCnt="0"/>
      <dgm:spPr/>
    </dgm:pt>
    <dgm:pt modelId="{34A0E473-77A5-4202-A213-0F9957B389DC}" type="pres">
      <dgm:prSet presAssocID="{F3089D27-D6B1-4925-9F9F-C67BAD152442}" presName="bgRect" presStyleLbl="bgShp" presStyleIdx="1" presStyleCnt="3"/>
      <dgm:spPr/>
    </dgm:pt>
    <dgm:pt modelId="{26E96334-AA76-4207-97F1-5B8D59BD18ED}" type="pres">
      <dgm:prSet presAssocID="{F3089D27-D6B1-4925-9F9F-C67BAD152442}"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Pencil outline"/>
        </a:ext>
      </dgm:extLst>
    </dgm:pt>
    <dgm:pt modelId="{45D7EB0A-98CB-45BF-A569-ACBA74D7525E}" type="pres">
      <dgm:prSet presAssocID="{F3089D27-D6B1-4925-9F9F-C67BAD152442}" presName="spaceRect" presStyleCnt="0"/>
      <dgm:spPr/>
    </dgm:pt>
    <dgm:pt modelId="{50A0D319-6F3C-4935-8379-953B372169EC}" type="pres">
      <dgm:prSet presAssocID="{F3089D27-D6B1-4925-9F9F-C67BAD152442}" presName="parTx" presStyleLbl="revTx" presStyleIdx="1" presStyleCnt="3">
        <dgm:presLayoutVars>
          <dgm:chMax val="0"/>
          <dgm:chPref val="0"/>
        </dgm:presLayoutVars>
      </dgm:prSet>
      <dgm:spPr/>
    </dgm:pt>
    <dgm:pt modelId="{695B8788-F2B6-4FC1-B6EA-42C58CD61DD3}" type="pres">
      <dgm:prSet presAssocID="{B507D406-3CF6-453F-A9A3-704924FDD036}" presName="sibTrans" presStyleCnt="0"/>
      <dgm:spPr/>
    </dgm:pt>
    <dgm:pt modelId="{3016CEB7-2CA9-406C-8A10-DB249DE5E4F3}" type="pres">
      <dgm:prSet presAssocID="{EA6A2FD9-E95A-4ADA-ABFD-88048AF919C1}" presName="compNode" presStyleCnt="0"/>
      <dgm:spPr/>
    </dgm:pt>
    <dgm:pt modelId="{2CEEF165-25BC-41C1-852D-6264A7D4CBAC}" type="pres">
      <dgm:prSet presAssocID="{EA6A2FD9-E95A-4ADA-ABFD-88048AF919C1}" presName="bgRect" presStyleLbl="bgShp" presStyleIdx="2" presStyleCnt="3"/>
      <dgm:spPr/>
    </dgm:pt>
    <dgm:pt modelId="{14A37A00-749D-4EA4-A938-8BCD9954AF96}" type="pres">
      <dgm:prSet presAssocID="{EA6A2FD9-E95A-4ADA-ABFD-88048AF919C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losed book outline"/>
        </a:ext>
      </dgm:extLst>
    </dgm:pt>
    <dgm:pt modelId="{C086CB82-DF70-41A1-A69A-55EB08E92339}" type="pres">
      <dgm:prSet presAssocID="{EA6A2FD9-E95A-4ADA-ABFD-88048AF919C1}" presName="spaceRect" presStyleCnt="0"/>
      <dgm:spPr/>
    </dgm:pt>
    <dgm:pt modelId="{3263AC6A-DDE4-4BEC-8717-0EE4C4625053}" type="pres">
      <dgm:prSet presAssocID="{EA6A2FD9-E95A-4ADA-ABFD-88048AF919C1}" presName="parTx" presStyleLbl="revTx" presStyleIdx="2" presStyleCnt="3">
        <dgm:presLayoutVars>
          <dgm:chMax val="0"/>
          <dgm:chPref val="0"/>
        </dgm:presLayoutVars>
      </dgm:prSet>
      <dgm:spPr/>
    </dgm:pt>
  </dgm:ptLst>
  <dgm:cxnLst>
    <dgm:cxn modelId="{F56BDF00-BA42-431D-ADC2-559931BB3B4C}" srcId="{76D2592D-B02A-4B49-9C22-A9431EB0CDD4}" destId="{F3089D27-D6B1-4925-9F9F-C67BAD152442}" srcOrd="1" destOrd="0" parTransId="{4A84B1EB-6CE7-44D7-8461-B7E112C56E2C}" sibTransId="{B507D406-3CF6-453F-A9A3-704924FDD036}"/>
    <dgm:cxn modelId="{49EFE430-32BA-422D-8B30-4F4CF81E2564}" srcId="{76D2592D-B02A-4B49-9C22-A9431EB0CDD4}" destId="{8F846475-5D31-4074-8A07-F33D7ECBDEA4}" srcOrd="0" destOrd="0" parTransId="{137F519F-3B33-438E-A596-8BDAEE7E7F6B}" sibTransId="{BB1E7508-1D3E-4697-84B1-1C5CB33F07A2}"/>
    <dgm:cxn modelId="{9CFDE736-76A4-4AAE-845C-E1A276F470E5}" type="presOf" srcId="{8F846475-5D31-4074-8A07-F33D7ECBDEA4}" destId="{7B77E8FE-7073-4A91-BE37-DF17ACF5E2A3}" srcOrd="0" destOrd="0" presId="urn:microsoft.com/office/officeart/2018/2/layout/IconVerticalSolidList"/>
    <dgm:cxn modelId="{7124BDB4-F111-462D-B7FB-37AED2D7FD36}" srcId="{76D2592D-B02A-4B49-9C22-A9431EB0CDD4}" destId="{EA6A2FD9-E95A-4ADA-ABFD-88048AF919C1}" srcOrd="2" destOrd="0" parTransId="{33C004C4-367C-4BC1-9B23-0D597C71FCA7}" sibTransId="{7A4286D2-8146-4629-8800-9D3688E74964}"/>
    <dgm:cxn modelId="{708EE9D2-1B46-4DF9-9D3D-1DAD5EE5BB76}" type="presOf" srcId="{F3089D27-D6B1-4925-9F9F-C67BAD152442}" destId="{50A0D319-6F3C-4935-8379-953B372169EC}" srcOrd="0" destOrd="0" presId="urn:microsoft.com/office/officeart/2018/2/layout/IconVerticalSolidList"/>
    <dgm:cxn modelId="{2B7F81D5-F47C-4E57-B3B5-737A4B977C2C}" type="presOf" srcId="{EA6A2FD9-E95A-4ADA-ABFD-88048AF919C1}" destId="{3263AC6A-DDE4-4BEC-8717-0EE4C4625053}" srcOrd="0" destOrd="0" presId="urn:microsoft.com/office/officeart/2018/2/layout/IconVerticalSolidList"/>
    <dgm:cxn modelId="{4673D2F2-B8DF-4721-84ED-61EB1D460F51}" type="presOf" srcId="{76D2592D-B02A-4B49-9C22-A9431EB0CDD4}" destId="{79C70761-F8B3-4B9F-8E6C-1358437DC648}" srcOrd="0" destOrd="0" presId="urn:microsoft.com/office/officeart/2018/2/layout/IconVerticalSolidList"/>
    <dgm:cxn modelId="{0B6D8074-CF29-4036-AB80-F0B21FDD2710}" type="presParOf" srcId="{79C70761-F8B3-4B9F-8E6C-1358437DC648}" destId="{56478717-A419-4293-A99C-D65E449AD09D}" srcOrd="0" destOrd="0" presId="urn:microsoft.com/office/officeart/2018/2/layout/IconVerticalSolidList"/>
    <dgm:cxn modelId="{E6EF8D1A-FC6A-414E-823A-4645E41428DE}" type="presParOf" srcId="{56478717-A419-4293-A99C-D65E449AD09D}" destId="{AA0F9809-C189-41A3-AE19-076D7CEA1C8B}" srcOrd="0" destOrd="0" presId="urn:microsoft.com/office/officeart/2018/2/layout/IconVerticalSolidList"/>
    <dgm:cxn modelId="{F381D094-15E7-4F21-BDDC-37096F22A06B}" type="presParOf" srcId="{56478717-A419-4293-A99C-D65E449AD09D}" destId="{E042F331-1D35-4FFB-9C31-DE2BAE9E9F94}" srcOrd="1" destOrd="0" presId="urn:microsoft.com/office/officeart/2018/2/layout/IconVerticalSolidList"/>
    <dgm:cxn modelId="{CF26E77E-D9C4-47D5-9F40-57334196569B}" type="presParOf" srcId="{56478717-A419-4293-A99C-D65E449AD09D}" destId="{7564D6BB-FE65-4808-B466-A8A44318A4B9}" srcOrd="2" destOrd="0" presId="urn:microsoft.com/office/officeart/2018/2/layout/IconVerticalSolidList"/>
    <dgm:cxn modelId="{C02E8BA9-62BB-4B2F-8D4A-9A83B4227588}" type="presParOf" srcId="{56478717-A419-4293-A99C-D65E449AD09D}" destId="{7B77E8FE-7073-4A91-BE37-DF17ACF5E2A3}" srcOrd="3" destOrd="0" presId="urn:microsoft.com/office/officeart/2018/2/layout/IconVerticalSolidList"/>
    <dgm:cxn modelId="{1857FBD9-8B49-433D-97D5-257DF23167E4}" type="presParOf" srcId="{79C70761-F8B3-4B9F-8E6C-1358437DC648}" destId="{378A64A8-0025-4215-9183-447E393747B7}" srcOrd="1" destOrd="0" presId="urn:microsoft.com/office/officeart/2018/2/layout/IconVerticalSolidList"/>
    <dgm:cxn modelId="{89ED6E05-67F2-4681-8D85-7D735511216A}" type="presParOf" srcId="{79C70761-F8B3-4B9F-8E6C-1358437DC648}" destId="{7BBFACCE-9437-481D-A544-354A961F51FC}" srcOrd="2" destOrd="0" presId="urn:microsoft.com/office/officeart/2018/2/layout/IconVerticalSolidList"/>
    <dgm:cxn modelId="{06DB84E6-5D2B-43D9-B90D-094139D6DA9E}" type="presParOf" srcId="{7BBFACCE-9437-481D-A544-354A961F51FC}" destId="{34A0E473-77A5-4202-A213-0F9957B389DC}" srcOrd="0" destOrd="0" presId="urn:microsoft.com/office/officeart/2018/2/layout/IconVerticalSolidList"/>
    <dgm:cxn modelId="{85F1EB5E-4A08-40A2-8E8F-19630B7913A4}" type="presParOf" srcId="{7BBFACCE-9437-481D-A544-354A961F51FC}" destId="{26E96334-AA76-4207-97F1-5B8D59BD18ED}" srcOrd="1" destOrd="0" presId="urn:microsoft.com/office/officeart/2018/2/layout/IconVerticalSolidList"/>
    <dgm:cxn modelId="{83AE7E0A-1757-47BE-92FE-1CB99D586DD4}" type="presParOf" srcId="{7BBFACCE-9437-481D-A544-354A961F51FC}" destId="{45D7EB0A-98CB-45BF-A569-ACBA74D7525E}" srcOrd="2" destOrd="0" presId="urn:microsoft.com/office/officeart/2018/2/layout/IconVerticalSolidList"/>
    <dgm:cxn modelId="{3C07121B-8658-4E3D-AAB1-179D24D23F8B}" type="presParOf" srcId="{7BBFACCE-9437-481D-A544-354A961F51FC}" destId="{50A0D319-6F3C-4935-8379-953B372169EC}" srcOrd="3" destOrd="0" presId="urn:microsoft.com/office/officeart/2018/2/layout/IconVerticalSolidList"/>
    <dgm:cxn modelId="{75541BBB-375B-4CFA-92AF-36F609A9F7A4}" type="presParOf" srcId="{79C70761-F8B3-4B9F-8E6C-1358437DC648}" destId="{695B8788-F2B6-4FC1-B6EA-42C58CD61DD3}" srcOrd="3" destOrd="0" presId="urn:microsoft.com/office/officeart/2018/2/layout/IconVerticalSolidList"/>
    <dgm:cxn modelId="{C04BE19B-73F2-4C8F-A7CD-F319937FD647}" type="presParOf" srcId="{79C70761-F8B3-4B9F-8E6C-1358437DC648}" destId="{3016CEB7-2CA9-406C-8A10-DB249DE5E4F3}" srcOrd="4" destOrd="0" presId="urn:microsoft.com/office/officeart/2018/2/layout/IconVerticalSolidList"/>
    <dgm:cxn modelId="{43DF0795-7BB8-46AE-BA19-7A3FFF9478D0}" type="presParOf" srcId="{3016CEB7-2CA9-406C-8A10-DB249DE5E4F3}" destId="{2CEEF165-25BC-41C1-852D-6264A7D4CBAC}" srcOrd="0" destOrd="0" presId="urn:microsoft.com/office/officeart/2018/2/layout/IconVerticalSolidList"/>
    <dgm:cxn modelId="{BFD7A99C-967B-4DE8-8FE6-A9C3488EC890}" type="presParOf" srcId="{3016CEB7-2CA9-406C-8A10-DB249DE5E4F3}" destId="{14A37A00-749D-4EA4-A938-8BCD9954AF96}" srcOrd="1" destOrd="0" presId="urn:microsoft.com/office/officeart/2018/2/layout/IconVerticalSolidList"/>
    <dgm:cxn modelId="{8651758A-8ACF-494B-A660-097298B2039D}" type="presParOf" srcId="{3016CEB7-2CA9-406C-8A10-DB249DE5E4F3}" destId="{C086CB82-DF70-41A1-A69A-55EB08E92339}" srcOrd="2" destOrd="0" presId="urn:microsoft.com/office/officeart/2018/2/layout/IconVerticalSolidList"/>
    <dgm:cxn modelId="{1375A4BF-3F0B-4624-BC9E-35ED7FD601E0}" type="presParOf" srcId="{3016CEB7-2CA9-406C-8A10-DB249DE5E4F3}" destId="{3263AC6A-DDE4-4BEC-8717-0EE4C4625053}" srcOrd="3" destOrd="0" presId="urn:microsoft.com/office/officeart/2018/2/layout/IconVerticalSoli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0F9809-C189-41A3-AE19-076D7CEA1C8B}">
      <dsp:nvSpPr>
        <dsp:cNvPr id="0" name=""/>
        <dsp:cNvSpPr/>
      </dsp:nvSpPr>
      <dsp:spPr>
        <a:xfrm>
          <a:off x="0" y="605"/>
          <a:ext cx="15805748" cy="1417826"/>
        </a:xfrm>
        <a:prstGeom prst="roundRect">
          <a:avLst>
            <a:gd name="adj" fmla="val 10000"/>
          </a:avLst>
        </a:prstGeom>
        <a:solidFill>
          <a:schemeClr val="dk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042F331-1D35-4FFB-9C31-DE2BAE9E9F94}">
      <dsp:nvSpPr>
        <dsp:cNvPr id="0" name=""/>
        <dsp:cNvSpPr/>
      </dsp:nvSpPr>
      <dsp:spPr>
        <a:xfrm>
          <a:off x="428892" y="319616"/>
          <a:ext cx="779804" cy="7798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B77E8FE-7073-4A91-BE37-DF17ACF5E2A3}">
      <dsp:nvSpPr>
        <dsp:cNvPr id="0" name=""/>
        <dsp:cNvSpPr/>
      </dsp:nvSpPr>
      <dsp:spPr>
        <a:xfrm>
          <a:off x="1637589" y="605"/>
          <a:ext cx="14168158" cy="1417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053" tIns="150053" rIns="150053" bIns="150053" numCol="1" spcCol="1270" anchor="ctr" anchorCtr="0">
          <a:noAutofit/>
        </a:bodyPr>
        <a:lstStyle/>
        <a:p>
          <a:pPr marL="0" lvl="0" indent="0" algn="l" defTabSz="1600200">
            <a:lnSpc>
              <a:spcPct val="100000"/>
            </a:lnSpc>
            <a:spcBef>
              <a:spcPct val="0"/>
            </a:spcBef>
            <a:spcAft>
              <a:spcPct val="35000"/>
            </a:spcAft>
            <a:buNone/>
          </a:pPr>
          <a:r>
            <a:rPr lang="en-US" sz="3600" kern="1200" dirty="0">
              <a:latin typeface="Roboto" panose="02000000000000000000" pitchFamily="2" charset="0"/>
              <a:ea typeface="Roboto" panose="02000000000000000000" pitchFamily="2" charset="0"/>
            </a:rPr>
            <a:t>Setting Yourself up for Success: Slides 3-7 </a:t>
          </a:r>
        </a:p>
      </dsp:txBody>
      <dsp:txXfrm>
        <a:off x="1637589" y="605"/>
        <a:ext cx="14168158" cy="1417826"/>
      </dsp:txXfrm>
    </dsp:sp>
    <dsp:sp modelId="{34A0E473-77A5-4202-A213-0F9957B389DC}">
      <dsp:nvSpPr>
        <dsp:cNvPr id="0" name=""/>
        <dsp:cNvSpPr/>
      </dsp:nvSpPr>
      <dsp:spPr>
        <a:xfrm>
          <a:off x="0" y="1772888"/>
          <a:ext cx="15805748" cy="1417826"/>
        </a:xfrm>
        <a:prstGeom prst="roundRect">
          <a:avLst>
            <a:gd name="adj" fmla="val 10000"/>
          </a:avLst>
        </a:prstGeom>
        <a:solidFill>
          <a:schemeClr val="dk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6E96334-AA76-4207-97F1-5B8D59BD18ED}">
      <dsp:nvSpPr>
        <dsp:cNvPr id="0" name=""/>
        <dsp:cNvSpPr/>
      </dsp:nvSpPr>
      <dsp:spPr>
        <a:xfrm>
          <a:off x="428892" y="2091899"/>
          <a:ext cx="779804" cy="77980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0A0D319-6F3C-4935-8379-953B372169EC}">
      <dsp:nvSpPr>
        <dsp:cNvPr id="0" name=""/>
        <dsp:cNvSpPr/>
      </dsp:nvSpPr>
      <dsp:spPr>
        <a:xfrm>
          <a:off x="1637589" y="1772888"/>
          <a:ext cx="14168158" cy="1417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053" tIns="150053" rIns="150053" bIns="150053" numCol="1" spcCol="1270" anchor="ctr" anchorCtr="0">
          <a:noAutofit/>
        </a:bodyPr>
        <a:lstStyle/>
        <a:p>
          <a:pPr marL="0" lvl="0" indent="0" algn="l" defTabSz="1600200">
            <a:lnSpc>
              <a:spcPct val="100000"/>
            </a:lnSpc>
            <a:spcBef>
              <a:spcPct val="0"/>
            </a:spcBef>
            <a:spcAft>
              <a:spcPct val="35000"/>
            </a:spcAft>
            <a:buNone/>
          </a:pPr>
          <a:r>
            <a:rPr lang="en-US" sz="3600" kern="1200" dirty="0">
              <a:latin typeface="Roboto" panose="02000000000000000000" pitchFamily="2" charset="0"/>
              <a:ea typeface="Roboto" panose="02000000000000000000" pitchFamily="2" charset="0"/>
            </a:rPr>
            <a:t>Preparing for exams: Slides 8 - 17</a:t>
          </a:r>
        </a:p>
      </dsp:txBody>
      <dsp:txXfrm>
        <a:off x="1637589" y="1772888"/>
        <a:ext cx="14168158" cy="1417826"/>
      </dsp:txXfrm>
    </dsp:sp>
    <dsp:sp modelId="{2CEEF165-25BC-41C1-852D-6264A7D4CBAC}">
      <dsp:nvSpPr>
        <dsp:cNvPr id="0" name=""/>
        <dsp:cNvSpPr/>
      </dsp:nvSpPr>
      <dsp:spPr>
        <a:xfrm>
          <a:off x="0" y="3545171"/>
          <a:ext cx="15805748" cy="1417826"/>
        </a:xfrm>
        <a:prstGeom prst="roundRect">
          <a:avLst>
            <a:gd name="adj" fmla="val 10000"/>
          </a:avLst>
        </a:prstGeom>
        <a:solidFill>
          <a:schemeClr val="dk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4A37A00-749D-4EA4-A938-8BCD9954AF96}">
      <dsp:nvSpPr>
        <dsp:cNvPr id="0" name=""/>
        <dsp:cNvSpPr/>
      </dsp:nvSpPr>
      <dsp:spPr>
        <a:xfrm>
          <a:off x="428892" y="3864181"/>
          <a:ext cx="779804" cy="7798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263AC6A-DDE4-4BEC-8717-0EE4C4625053}">
      <dsp:nvSpPr>
        <dsp:cNvPr id="0" name=""/>
        <dsp:cNvSpPr/>
      </dsp:nvSpPr>
      <dsp:spPr>
        <a:xfrm>
          <a:off x="1637589" y="3545171"/>
          <a:ext cx="14168158" cy="1417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053" tIns="150053" rIns="150053" bIns="150053" numCol="1" spcCol="1270" anchor="ctr" anchorCtr="0">
          <a:noAutofit/>
        </a:bodyPr>
        <a:lstStyle/>
        <a:p>
          <a:pPr marL="0" lvl="0" indent="0" algn="l" defTabSz="1600200">
            <a:lnSpc>
              <a:spcPct val="100000"/>
            </a:lnSpc>
            <a:spcBef>
              <a:spcPct val="0"/>
            </a:spcBef>
            <a:spcAft>
              <a:spcPct val="35000"/>
            </a:spcAft>
            <a:buNone/>
          </a:pPr>
          <a:r>
            <a:rPr lang="en-US" sz="3600" kern="1200" dirty="0">
              <a:latin typeface="Roboto" panose="02000000000000000000" pitchFamily="2" charset="0"/>
              <a:ea typeface="Roboto" panose="02000000000000000000" pitchFamily="2" charset="0"/>
            </a:rPr>
            <a:t>Responding to Challenges and Setbacks: Slides 18-22</a:t>
          </a:r>
        </a:p>
      </dsp:txBody>
      <dsp:txXfrm>
        <a:off x="1637589" y="3545171"/>
        <a:ext cx="14168158" cy="141782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1EB1AF-F54D-4A3D-A5A8-448AD668C6D6}" type="datetimeFigureOut">
              <a:rPr lang="en-US" smtClean="0"/>
              <a:t>8/13/2024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7F0E4A-A92B-4C77-A745-E86870B67BBA}" type="slidenum">
              <a:rPr lang="en-US" smtClean="0"/>
              <a:t>‹#›</a:t>
            </a:fld>
            <a:endParaRPr lang="en-US"/>
          </a:p>
        </p:txBody>
      </p:sp>
    </p:spTree>
    <p:extLst>
      <p:ext uri="{BB962C8B-B14F-4D97-AF65-F5344CB8AC3E}">
        <p14:creationId xmlns:p14="http://schemas.microsoft.com/office/powerpoint/2010/main" val="1107549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7F0E4A-A92B-4C77-A745-E86870B67BBA}" type="slidenum">
              <a:rPr lang="en-US" smtClean="0"/>
              <a:t>2</a:t>
            </a:fld>
            <a:endParaRPr lang="en-US"/>
          </a:p>
        </p:txBody>
      </p:sp>
    </p:spTree>
    <p:extLst>
      <p:ext uri="{BB962C8B-B14F-4D97-AF65-F5344CB8AC3E}">
        <p14:creationId xmlns:p14="http://schemas.microsoft.com/office/powerpoint/2010/main" val="3087694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7F0E4A-A92B-4C77-A745-E86870B67BBA}" type="slidenum">
              <a:rPr lang="en-US" smtClean="0"/>
              <a:t>13</a:t>
            </a:fld>
            <a:endParaRPr lang="en-US"/>
          </a:p>
        </p:txBody>
      </p:sp>
    </p:spTree>
    <p:extLst>
      <p:ext uri="{BB962C8B-B14F-4D97-AF65-F5344CB8AC3E}">
        <p14:creationId xmlns:p14="http://schemas.microsoft.com/office/powerpoint/2010/main" val="2140557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7F0E4A-A92B-4C77-A745-E86870B67BBA}" type="slidenum">
              <a:rPr lang="en-US" smtClean="0"/>
              <a:t>14</a:t>
            </a:fld>
            <a:endParaRPr lang="en-US"/>
          </a:p>
        </p:txBody>
      </p:sp>
    </p:spTree>
    <p:extLst>
      <p:ext uri="{BB962C8B-B14F-4D97-AF65-F5344CB8AC3E}">
        <p14:creationId xmlns:p14="http://schemas.microsoft.com/office/powerpoint/2010/main" val="3019802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7F0E4A-A92B-4C77-A745-E86870B67BBA}" type="slidenum">
              <a:rPr lang="en-US" smtClean="0"/>
              <a:t>15</a:t>
            </a:fld>
            <a:endParaRPr lang="en-US"/>
          </a:p>
        </p:txBody>
      </p:sp>
    </p:spTree>
    <p:extLst>
      <p:ext uri="{BB962C8B-B14F-4D97-AF65-F5344CB8AC3E}">
        <p14:creationId xmlns:p14="http://schemas.microsoft.com/office/powerpoint/2010/main" val="1038471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7F0E4A-A92B-4C77-A745-E86870B67BBA}" type="slidenum">
              <a:rPr lang="en-US" smtClean="0"/>
              <a:t>16</a:t>
            </a:fld>
            <a:endParaRPr lang="en-US"/>
          </a:p>
        </p:txBody>
      </p:sp>
    </p:spTree>
    <p:extLst>
      <p:ext uri="{BB962C8B-B14F-4D97-AF65-F5344CB8AC3E}">
        <p14:creationId xmlns:p14="http://schemas.microsoft.com/office/powerpoint/2010/main" val="1926391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7F0E4A-A92B-4C77-A745-E86870B67BBA}" type="slidenum">
              <a:rPr lang="en-US" smtClean="0"/>
              <a:t>17</a:t>
            </a:fld>
            <a:endParaRPr lang="en-US"/>
          </a:p>
        </p:txBody>
      </p:sp>
    </p:spTree>
    <p:extLst>
      <p:ext uri="{BB962C8B-B14F-4D97-AF65-F5344CB8AC3E}">
        <p14:creationId xmlns:p14="http://schemas.microsoft.com/office/powerpoint/2010/main" val="33794163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7F0E4A-A92B-4C77-A745-E86870B67BBA}" type="slidenum">
              <a:rPr lang="en-US" smtClean="0"/>
              <a:t>18</a:t>
            </a:fld>
            <a:endParaRPr lang="en-US"/>
          </a:p>
        </p:txBody>
      </p:sp>
    </p:spTree>
    <p:extLst>
      <p:ext uri="{BB962C8B-B14F-4D97-AF65-F5344CB8AC3E}">
        <p14:creationId xmlns:p14="http://schemas.microsoft.com/office/powerpoint/2010/main" val="24058874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7F0E4A-A92B-4C77-A745-E86870B67BBA}" type="slidenum">
              <a:rPr lang="en-US" smtClean="0"/>
              <a:t>19</a:t>
            </a:fld>
            <a:endParaRPr lang="en-US"/>
          </a:p>
        </p:txBody>
      </p:sp>
    </p:spTree>
    <p:extLst>
      <p:ext uri="{BB962C8B-B14F-4D97-AF65-F5344CB8AC3E}">
        <p14:creationId xmlns:p14="http://schemas.microsoft.com/office/powerpoint/2010/main" val="37860124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7F0E4A-A92B-4C77-A745-E86870B67BBA}" type="slidenum">
              <a:rPr lang="en-US" smtClean="0"/>
              <a:t>20</a:t>
            </a:fld>
            <a:endParaRPr lang="en-US"/>
          </a:p>
        </p:txBody>
      </p:sp>
    </p:spTree>
    <p:extLst>
      <p:ext uri="{BB962C8B-B14F-4D97-AF65-F5344CB8AC3E}">
        <p14:creationId xmlns:p14="http://schemas.microsoft.com/office/powerpoint/2010/main" val="6358119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7F0E4A-A92B-4C77-A745-E86870B67BBA}" type="slidenum">
              <a:rPr lang="en-US" smtClean="0"/>
              <a:t>21</a:t>
            </a:fld>
            <a:endParaRPr lang="en-US"/>
          </a:p>
        </p:txBody>
      </p:sp>
    </p:spTree>
    <p:extLst>
      <p:ext uri="{BB962C8B-B14F-4D97-AF65-F5344CB8AC3E}">
        <p14:creationId xmlns:p14="http://schemas.microsoft.com/office/powerpoint/2010/main" val="386989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7F0E4A-A92B-4C77-A745-E86870B67BBA}" type="slidenum">
              <a:rPr lang="en-US" smtClean="0"/>
              <a:t>22</a:t>
            </a:fld>
            <a:endParaRPr lang="en-US"/>
          </a:p>
        </p:txBody>
      </p:sp>
    </p:spTree>
    <p:extLst>
      <p:ext uri="{BB962C8B-B14F-4D97-AF65-F5344CB8AC3E}">
        <p14:creationId xmlns:p14="http://schemas.microsoft.com/office/powerpoint/2010/main" val="43032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7F0E4A-A92B-4C77-A745-E86870B67BBA}" type="slidenum">
              <a:rPr lang="en-US" smtClean="0"/>
              <a:t>5</a:t>
            </a:fld>
            <a:endParaRPr lang="en-US"/>
          </a:p>
        </p:txBody>
      </p:sp>
    </p:spTree>
    <p:extLst>
      <p:ext uri="{BB962C8B-B14F-4D97-AF65-F5344CB8AC3E}">
        <p14:creationId xmlns:p14="http://schemas.microsoft.com/office/powerpoint/2010/main" val="35394407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7F0E4A-A92B-4C77-A745-E86870B67BBA}" type="slidenum">
              <a:rPr lang="en-US" smtClean="0"/>
              <a:t>23</a:t>
            </a:fld>
            <a:endParaRPr lang="en-US"/>
          </a:p>
        </p:txBody>
      </p:sp>
    </p:spTree>
    <p:extLst>
      <p:ext uri="{BB962C8B-B14F-4D97-AF65-F5344CB8AC3E}">
        <p14:creationId xmlns:p14="http://schemas.microsoft.com/office/powerpoint/2010/main" val="3717702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7F0E4A-A92B-4C77-A745-E86870B67BBA}" type="slidenum">
              <a:rPr lang="en-US" smtClean="0"/>
              <a:t>6</a:t>
            </a:fld>
            <a:endParaRPr lang="en-US"/>
          </a:p>
        </p:txBody>
      </p:sp>
    </p:spTree>
    <p:extLst>
      <p:ext uri="{BB962C8B-B14F-4D97-AF65-F5344CB8AC3E}">
        <p14:creationId xmlns:p14="http://schemas.microsoft.com/office/powerpoint/2010/main" val="871883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7F0E4A-A92B-4C77-A745-E86870B67BBA}" type="slidenum">
              <a:rPr lang="en-US" smtClean="0"/>
              <a:t>7</a:t>
            </a:fld>
            <a:endParaRPr lang="en-US"/>
          </a:p>
        </p:txBody>
      </p:sp>
    </p:spTree>
    <p:extLst>
      <p:ext uri="{BB962C8B-B14F-4D97-AF65-F5344CB8AC3E}">
        <p14:creationId xmlns:p14="http://schemas.microsoft.com/office/powerpoint/2010/main" val="4066739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7F0E4A-A92B-4C77-A745-E86870B67BBA}" type="slidenum">
              <a:rPr lang="en-US" smtClean="0"/>
              <a:t>8</a:t>
            </a:fld>
            <a:endParaRPr lang="en-US"/>
          </a:p>
        </p:txBody>
      </p:sp>
    </p:spTree>
    <p:extLst>
      <p:ext uri="{BB962C8B-B14F-4D97-AF65-F5344CB8AC3E}">
        <p14:creationId xmlns:p14="http://schemas.microsoft.com/office/powerpoint/2010/main" val="3767971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7F0E4A-A92B-4C77-A745-E86870B67BBA}" type="slidenum">
              <a:rPr lang="en-US" smtClean="0"/>
              <a:t>9</a:t>
            </a:fld>
            <a:endParaRPr lang="en-US"/>
          </a:p>
        </p:txBody>
      </p:sp>
    </p:spTree>
    <p:extLst>
      <p:ext uri="{BB962C8B-B14F-4D97-AF65-F5344CB8AC3E}">
        <p14:creationId xmlns:p14="http://schemas.microsoft.com/office/powerpoint/2010/main" val="3421371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7F0E4A-A92B-4C77-A745-E86870B67BBA}" type="slidenum">
              <a:rPr lang="en-US" smtClean="0"/>
              <a:t>10</a:t>
            </a:fld>
            <a:endParaRPr lang="en-US"/>
          </a:p>
        </p:txBody>
      </p:sp>
    </p:spTree>
    <p:extLst>
      <p:ext uri="{BB962C8B-B14F-4D97-AF65-F5344CB8AC3E}">
        <p14:creationId xmlns:p14="http://schemas.microsoft.com/office/powerpoint/2010/main" val="2562957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7F0E4A-A92B-4C77-A745-E86870B67BBA}" type="slidenum">
              <a:rPr lang="en-US" smtClean="0"/>
              <a:t>11</a:t>
            </a:fld>
            <a:endParaRPr lang="en-US"/>
          </a:p>
        </p:txBody>
      </p:sp>
    </p:spTree>
    <p:extLst>
      <p:ext uri="{BB962C8B-B14F-4D97-AF65-F5344CB8AC3E}">
        <p14:creationId xmlns:p14="http://schemas.microsoft.com/office/powerpoint/2010/main" val="276205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7F0E4A-A92B-4C77-A745-E86870B67BBA}" type="slidenum">
              <a:rPr lang="en-US" smtClean="0"/>
              <a:t>12</a:t>
            </a:fld>
            <a:endParaRPr lang="en-US"/>
          </a:p>
        </p:txBody>
      </p:sp>
    </p:spTree>
    <p:extLst>
      <p:ext uri="{BB962C8B-B14F-4D97-AF65-F5344CB8AC3E}">
        <p14:creationId xmlns:p14="http://schemas.microsoft.com/office/powerpoint/2010/main" val="764031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image" Target="../media/image4.png"/><Relationship Id="rId7" Type="http://schemas.openxmlformats.org/officeDocument/2006/relationships/image" Target="../media/image8.png"/><Relationship Id="rId12"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diagramColors" Target="../diagrams/colors1.xml"/><Relationship Id="rId5" Type="http://schemas.openxmlformats.org/officeDocument/2006/relationships/image" Target="../media/image6.png"/><Relationship Id="rId10" Type="http://schemas.openxmlformats.org/officeDocument/2006/relationships/diagramQuickStyle" Target="../diagrams/quickStyle1.xml"/><Relationship Id="rId4" Type="http://schemas.openxmlformats.org/officeDocument/2006/relationships/image" Target="../media/image5.svg"/><Relationship Id="rId9"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 y="0"/>
            <a:ext cx="18288001" cy="10406520"/>
          </a:xfrm>
          <a:custGeom>
            <a:avLst/>
            <a:gdLst/>
            <a:ahLst/>
            <a:cxnLst/>
            <a:rect l="l" t="t" r="r" b="b"/>
            <a:pathLst>
              <a:path w="20213129" h="27714913">
                <a:moveTo>
                  <a:pt x="0" y="0"/>
                </a:moveTo>
                <a:lnTo>
                  <a:pt x="20213128" y="0"/>
                </a:lnTo>
                <a:lnTo>
                  <a:pt x="20213128" y="27714913"/>
                </a:lnTo>
                <a:lnTo>
                  <a:pt x="0" y="27714913"/>
                </a:lnTo>
                <a:lnTo>
                  <a:pt x="0" y="0"/>
                </a:lnTo>
                <a:close/>
              </a:path>
            </a:pathLst>
          </a:custGeom>
          <a:blipFill>
            <a:blip r:embed="rId2">
              <a:alphaModFix amt="31799"/>
              <a:extLst>
                <a:ext uri="{96DAC541-7B7A-43D3-8B79-37D633B846F1}">
                  <asvg:svgBlip xmlns:asvg="http://schemas.microsoft.com/office/drawing/2016/SVG/main" r:embed="rId3"/>
                </a:ext>
              </a:extLst>
            </a:blip>
            <a:stretch>
              <a:fillRect l="-5264" t="-51123" r="-5264" b="-115201"/>
            </a:stretch>
          </a:blipFill>
        </p:spPr>
        <p:txBody>
          <a:bodyPr/>
          <a:lstStyle/>
          <a:p>
            <a:endParaRPr lang="en-US" dirty="0"/>
          </a:p>
        </p:txBody>
      </p:sp>
      <p:sp>
        <p:nvSpPr>
          <p:cNvPr id="3" name="Freeform 3"/>
          <p:cNvSpPr/>
          <p:nvPr/>
        </p:nvSpPr>
        <p:spPr>
          <a:xfrm>
            <a:off x="0" y="3167605"/>
            <a:ext cx="18288000" cy="7238915"/>
          </a:xfrm>
          <a:custGeom>
            <a:avLst/>
            <a:gdLst/>
            <a:ahLst/>
            <a:cxnLst/>
            <a:rect l="l" t="t" r="r" b="b"/>
            <a:pathLst>
              <a:path w="18288000" h="7238915">
                <a:moveTo>
                  <a:pt x="0" y="0"/>
                </a:moveTo>
                <a:lnTo>
                  <a:pt x="18288000" y="0"/>
                </a:lnTo>
                <a:lnTo>
                  <a:pt x="18288000" y="7238915"/>
                </a:lnTo>
                <a:lnTo>
                  <a:pt x="0" y="7238915"/>
                </a:lnTo>
                <a:lnTo>
                  <a:pt x="0" y="0"/>
                </a:lnTo>
                <a:close/>
              </a:path>
            </a:pathLst>
          </a:custGeom>
          <a:blipFill>
            <a:blip r:embed="rId4">
              <a:alphaModFix amt="15000"/>
            </a:blip>
            <a:stretch>
              <a:fillRect t="-48234" b="-47147"/>
            </a:stretch>
          </a:blipFill>
        </p:spPr>
        <p:txBody>
          <a:bodyPr/>
          <a:lstStyle/>
          <a:p>
            <a:endParaRPr lang="en-US"/>
          </a:p>
        </p:txBody>
      </p:sp>
      <p:sp>
        <p:nvSpPr>
          <p:cNvPr id="4" name="TextBox 4"/>
          <p:cNvSpPr txBox="1"/>
          <p:nvPr/>
        </p:nvSpPr>
        <p:spPr>
          <a:xfrm>
            <a:off x="609600" y="747719"/>
            <a:ext cx="8702267" cy="1723895"/>
          </a:xfrm>
          <a:prstGeom prst="rect">
            <a:avLst/>
          </a:prstGeom>
        </p:spPr>
        <p:txBody>
          <a:bodyPr lIns="0" tIns="0" rIns="0" bIns="0" rtlCol="0" anchor="t">
            <a:spAutoFit/>
          </a:bodyPr>
          <a:lstStyle/>
          <a:p>
            <a:pPr algn="l">
              <a:lnSpc>
                <a:spcPts val="14037"/>
              </a:lnSpc>
            </a:pPr>
            <a:r>
              <a:rPr lang="en-US" sz="10026" dirty="0">
                <a:solidFill>
                  <a:srgbClr val="000000"/>
                </a:solidFill>
                <a:latin typeface="Antonio Bold"/>
              </a:rPr>
              <a:t>Learning at Iowa</a:t>
            </a:r>
          </a:p>
        </p:txBody>
      </p:sp>
      <p:sp>
        <p:nvSpPr>
          <p:cNvPr id="5" name="TextBox 5"/>
          <p:cNvSpPr txBox="1"/>
          <p:nvPr/>
        </p:nvSpPr>
        <p:spPr>
          <a:xfrm>
            <a:off x="3484374" y="4559587"/>
            <a:ext cx="11319252" cy="3170317"/>
          </a:xfrm>
          <a:prstGeom prst="rect">
            <a:avLst/>
          </a:prstGeom>
        </p:spPr>
        <p:txBody>
          <a:bodyPr lIns="0" tIns="0" rIns="0" bIns="0" rtlCol="0" anchor="t">
            <a:spAutoFit/>
          </a:bodyPr>
          <a:lstStyle/>
          <a:p>
            <a:pPr algn="ctr">
              <a:lnSpc>
                <a:spcPts val="12686"/>
              </a:lnSpc>
            </a:pPr>
            <a:r>
              <a:rPr lang="en-US" sz="9106" dirty="0">
                <a:solidFill>
                  <a:srgbClr val="000000"/>
                </a:solidFill>
                <a:latin typeface="Roboto Bold"/>
              </a:rPr>
              <a:t>Using the Three </a:t>
            </a:r>
            <a:r>
              <a:rPr lang="en-US" sz="9106" dirty="0" err="1">
                <a:solidFill>
                  <a:srgbClr val="000000"/>
                </a:solidFill>
                <a:latin typeface="Roboto Bold"/>
              </a:rPr>
              <a:t>Ms</a:t>
            </a:r>
            <a:r>
              <a:rPr lang="en-US" sz="9106" dirty="0">
                <a:solidFill>
                  <a:srgbClr val="000000"/>
                </a:solidFill>
                <a:latin typeface="Roboto Bold"/>
              </a:rPr>
              <a:t>: Practical Tips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6622" y="-1"/>
            <a:ext cx="18288000" cy="2473913"/>
          </a:xfrm>
          <a:custGeom>
            <a:avLst/>
            <a:gdLst/>
            <a:ahLst/>
            <a:cxnLst/>
            <a:rect l="l" t="t" r="r" b="b"/>
            <a:pathLst>
              <a:path w="18288000" h="3169283">
                <a:moveTo>
                  <a:pt x="0" y="0"/>
                </a:moveTo>
                <a:lnTo>
                  <a:pt x="18288000" y="0"/>
                </a:lnTo>
                <a:lnTo>
                  <a:pt x="18288000" y="3169283"/>
                </a:lnTo>
                <a:lnTo>
                  <a:pt x="0" y="3169283"/>
                </a:lnTo>
                <a:lnTo>
                  <a:pt x="0" y="0"/>
                </a:lnTo>
                <a:close/>
              </a:path>
            </a:pathLst>
          </a:custGeom>
          <a:blipFill>
            <a:blip r:embed="rId3">
              <a:alphaModFix amt="57600"/>
            </a:blip>
            <a:stretch>
              <a:fillRect t="-422184" b="-35292"/>
            </a:stretch>
          </a:blipFill>
        </p:spPr>
        <p:txBody>
          <a:bodyPr anchor="ctr"/>
          <a:lstStyle/>
          <a:p>
            <a:endParaRPr lang="en-US"/>
          </a:p>
        </p:txBody>
      </p:sp>
      <p:sp>
        <p:nvSpPr>
          <p:cNvPr id="3" name="Freeform 3"/>
          <p:cNvSpPr/>
          <p:nvPr/>
        </p:nvSpPr>
        <p:spPr>
          <a:xfrm>
            <a:off x="0" y="8987357"/>
            <a:ext cx="18288000" cy="1299643"/>
          </a:xfrm>
          <a:custGeom>
            <a:avLst/>
            <a:gdLst/>
            <a:ahLst/>
            <a:cxnLst/>
            <a:rect l="l" t="t" r="r" b="b"/>
            <a:pathLst>
              <a:path w="18334622" h="5230265">
                <a:moveTo>
                  <a:pt x="0" y="0"/>
                </a:moveTo>
                <a:lnTo>
                  <a:pt x="18334622" y="0"/>
                </a:lnTo>
                <a:lnTo>
                  <a:pt x="18334622" y="5230265"/>
                </a:lnTo>
                <a:lnTo>
                  <a:pt x="0" y="5230265"/>
                </a:lnTo>
                <a:lnTo>
                  <a:pt x="0" y="0"/>
                </a:lnTo>
                <a:close/>
              </a:path>
            </a:pathLst>
          </a:custGeom>
          <a:blipFill>
            <a:blip r:embed="rId4">
              <a:extLst>
                <a:ext uri="{96DAC541-7B7A-43D3-8B79-37D633B846F1}">
                  <asvg:svgBlip xmlns:asvg="http://schemas.microsoft.com/office/drawing/2016/SVG/main" r:embed="rId5"/>
                </a:ext>
              </a:extLst>
            </a:blip>
            <a:stretch>
              <a:fillRect l="-255" t="-1" b="-302438"/>
            </a:stretch>
          </a:blipFill>
          <a:ln cap="sq">
            <a:noFill/>
            <a:prstDash val="solid"/>
            <a:miter/>
          </a:ln>
        </p:spPr>
        <p:txBody>
          <a:bodyPr/>
          <a:lstStyle/>
          <a:p>
            <a:endParaRPr lang="en-US"/>
          </a:p>
        </p:txBody>
      </p:sp>
      <p:sp>
        <p:nvSpPr>
          <p:cNvPr id="5" name="Freeform 5"/>
          <p:cNvSpPr/>
          <p:nvPr/>
        </p:nvSpPr>
        <p:spPr>
          <a:xfrm>
            <a:off x="13737597" y="9131954"/>
            <a:ext cx="4353299" cy="999917"/>
          </a:xfrm>
          <a:custGeom>
            <a:avLst/>
            <a:gdLst/>
            <a:ahLst/>
            <a:cxnLst/>
            <a:rect l="l" t="t" r="r" b="b"/>
            <a:pathLst>
              <a:path w="4353299" h="999917">
                <a:moveTo>
                  <a:pt x="0" y="0"/>
                </a:moveTo>
                <a:lnTo>
                  <a:pt x="4353298" y="0"/>
                </a:lnTo>
                <a:lnTo>
                  <a:pt x="4353298" y="999917"/>
                </a:lnTo>
                <a:lnTo>
                  <a:pt x="0" y="999917"/>
                </a:lnTo>
                <a:lnTo>
                  <a:pt x="0" y="0"/>
                </a:lnTo>
                <a:close/>
              </a:path>
            </a:pathLst>
          </a:custGeom>
          <a:blipFill>
            <a:blip r:embed="rId6"/>
            <a:stretch>
              <a:fillRect t="-36037" b="-38352"/>
            </a:stretch>
          </a:blipFill>
        </p:spPr>
        <p:txBody>
          <a:bodyPr/>
          <a:lstStyle/>
          <a:p>
            <a:endParaRPr lang="en-US"/>
          </a:p>
        </p:txBody>
      </p:sp>
      <p:sp>
        <p:nvSpPr>
          <p:cNvPr id="6" name="TextBox 6"/>
          <p:cNvSpPr txBox="1"/>
          <p:nvPr/>
        </p:nvSpPr>
        <p:spPr>
          <a:xfrm>
            <a:off x="0" y="633492"/>
            <a:ext cx="18334622" cy="1143262"/>
          </a:xfrm>
          <a:prstGeom prst="rect">
            <a:avLst/>
          </a:prstGeom>
        </p:spPr>
        <p:txBody>
          <a:bodyPr wrap="square" lIns="0" tIns="0" rIns="0" bIns="0" rtlCol="0" anchor="ctr">
            <a:spAutoFit/>
          </a:bodyPr>
          <a:lstStyle/>
          <a:p>
            <a:pPr algn="ctr">
              <a:lnSpc>
                <a:spcPts val="9527"/>
              </a:lnSpc>
            </a:pPr>
            <a:r>
              <a:rPr lang="en-US" sz="6805" dirty="0">
                <a:solidFill>
                  <a:srgbClr val="000000"/>
                </a:solidFill>
                <a:latin typeface="Antonio Bold"/>
              </a:rPr>
              <a:t>Using the Three </a:t>
            </a:r>
            <a:r>
              <a:rPr lang="en-US" sz="6805" dirty="0" err="1">
                <a:solidFill>
                  <a:srgbClr val="000000"/>
                </a:solidFill>
                <a:latin typeface="Antonio Bold"/>
              </a:rPr>
              <a:t>Ms</a:t>
            </a:r>
            <a:r>
              <a:rPr lang="en-US" sz="6805" dirty="0">
                <a:solidFill>
                  <a:srgbClr val="000000"/>
                </a:solidFill>
                <a:latin typeface="Antonio Bold"/>
              </a:rPr>
              <a:t>: </a:t>
            </a:r>
            <a:r>
              <a:rPr lang="en-US" sz="7200" dirty="0">
                <a:solidFill>
                  <a:srgbClr val="000000"/>
                </a:solidFill>
                <a:latin typeface="Antonio"/>
              </a:rPr>
              <a:t>Practical Tips </a:t>
            </a:r>
          </a:p>
        </p:txBody>
      </p:sp>
      <p:sp>
        <p:nvSpPr>
          <p:cNvPr id="8" name="TextBox 8"/>
          <p:cNvSpPr txBox="1"/>
          <p:nvPr/>
        </p:nvSpPr>
        <p:spPr>
          <a:xfrm>
            <a:off x="279816" y="3619500"/>
            <a:ext cx="6476999" cy="3795847"/>
          </a:xfrm>
          <a:prstGeom prst="rect">
            <a:avLst/>
          </a:prstGeom>
        </p:spPr>
        <p:txBody>
          <a:bodyPr wrap="square" lIns="0" tIns="0" rIns="0" bIns="0" numCol="1" rtlCol="0" anchor="t">
            <a:spAutoFit/>
          </a:bodyPr>
          <a:lstStyle/>
          <a:p>
            <a:pPr algn="ctr">
              <a:lnSpc>
                <a:spcPts val="10132"/>
              </a:lnSpc>
            </a:pPr>
            <a:r>
              <a:rPr lang="en-US" sz="7299" dirty="0">
                <a:solidFill>
                  <a:srgbClr val="000000"/>
                </a:solidFill>
                <a:latin typeface="Roboto Bold"/>
              </a:rPr>
              <a:t>Make your notes meaningful</a:t>
            </a:r>
          </a:p>
        </p:txBody>
      </p:sp>
      <p:sp>
        <p:nvSpPr>
          <p:cNvPr id="11" name="TextBox 8">
            <a:extLst>
              <a:ext uri="{FF2B5EF4-FFF2-40B4-BE49-F238E27FC236}">
                <a16:creationId xmlns:a16="http://schemas.microsoft.com/office/drawing/2014/main" id="{90C3D123-5972-06A8-67C1-DE2C0C427221}"/>
              </a:ext>
            </a:extLst>
          </p:cNvPr>
          <p:cNvSpPr txBox="1"/>
          <p:nvPr/>
        </p:nvSpPr>
        <p:spPr>
          <a:xfrm>
            <a:off x="6781799" y="2686859"/>
            <a:ext cx="11028220" cy="6376746"/>
          </a:xfrm>
          <a:prstGeom prst="rect">
            <a:avLst/>
          </a:prstGeom>
        </p:spPr>
        <p:txBody>
          <a:bodyPr wrap="square" lIns="0" tIns="0" rIns="0" bIns="0" numCol="1" rtlCol="0" anchor="t">
            <a:spAutoFit/>
          </a:bodyPr>
          <a:lstStyle/>
          <a:p>
            <a:pPr>
              <a:lnSpc>
                <a:spcPts val="3500"/>
              </a:lnSpc>
            </a:pPr>
            <a:r>
              <a:rPr lang="en-US" sz="2600" dirty="0">
                <a:solidFill>
                  <a:srgbClr val="000000"/>
                </a:solidFill>
                <a:latin typeface="Roboto"/>
              </a:rPr>
              <a:t>It’s easier to remember something new if you can connect it to something you already know or if you </a:t>
            </a:r>
            <a:r>
              <a:rPr lang="en-US" sz="2600" dirty="0">
                <a:solidFill>
                  <a:srgbClr val="000000"/>
                </a:solidFill>
                <a:latin typeface="Roboto Bold"/>
              </a:rPr>
              <a:t>elaborate</a:t>
            </a:r>
            <a:r>
              <a:rPr lang="en-US" sz="2600" dirty="0">
                <a:solidFill>
                  <a:srgbClr val="000000"/>
                </a:solidFill>
                <a:latin typeface="Roboto"/>
              </a:rPr>
              <a:t> on the information that you’re learning. To use your lecture and reading notes more effectively, you need to </a:t>
            </a:r>
            <a:r>
              <a:rPr lang="en-US" sz="2600" dirty="0">
                <a:solidFill>
                  <a:srgbClr val="000000"/>
                </a:solidFill>
                <a:latin typeface="Roboto Bold"/>
              </a:rPr>
              <a:t>actively review &amp; engage with your notes</a:t>
            </a:r>
            <a:r>
              <a:rPr lang="en-US" sz="2600" dirty="0">
                <a:solidFill>
                  <a:srgbClr val="000000"/>
                </a:solidFill>
                <a:latin typeface="Roboto"/>
              </a:rPr>
              <a:t>, rather than just re-read them:</a:t>
            </a:r>
            <a:endParaRPr lang="en-US" sz="1100" dirty="0">
              <a:solidFill>
                <a:srgbClr val="000000"/>
              </a:solidFill>
              <a:latin typeface="Roboto"/>
            </a:endParaRPr>
          </a:p>
          <a:p>
            <a:pPr marL="678746" lvl="1" indent="-339373">
              <a:spcBef>
                <a:spcPts val="1200"/>
              </a:spcBef>
              <a:buFont typeface="Arial"/>
              <a:buChar char="•"/>
            </a:pPr>
            <a:r>
              <a:rPr lang="en-US" sz="2300" dirty="0">
                <a:solidFill>
                  <a:srgbClr val="000000"/>
                </a:solidFill>
                <a:latin typeface="Roboto"/>
              </a:rPr>
              <a:t>Generate your own examples and supporting statements. </a:t>
            </a:r>
          </a:p>
          <a:p>
            <a:pPr marL="678746" lvl="1" indent="-339373">
              <a:spcBef>
                <a:spcPts val="1200"/>
              </a:spcBef>
              <a:buFont typeface="Arial"/>
              <a:buChar char="•"/>
            </a:pPr>
            <a:r>
              <a:rPr lang="en-US" sz="2300" dirty="0">
                <a:solidFill>
                  <a:srgbClr val="000000"/>
                </a:solidFill>
                <a:latin typeface="Roboto"/>
              </a:rPr>
              <a:t>Look for the organizing structure of the lecture or reading. Connect ideas and topics presented throughout to try and understand the relationship between them.</a:t>
            </a:r>
          </a:p>
          <a:p>
            <a:pPr marL="678746" lvl="1" indent="-339373">
              <a:spcBef>
                <a:spcPts val="1200"/>
              </a:spcBef>
              <a:buFont typeface="Arial"/>
              <a:buChar char="•"/>
            </a:pPr>
            <a:r>
              <a:rPr lang="en-US" sz="2300" dirty="0">
                <a:solidFill>
                  <a:srgbClr val="000000"/>
                </a:solidFill>
                <a:latin typeface="Roboto"/>
              </a:rPr>
              <a:t>Identify any gaps where your notes don’t make sense. Fill those gaps by going to office hours, tutoring, or Supplemental Instruction, or by asking your study group.</a:t>
            </a:r>
          </a:p>
          <a:p>
            <a:pPr marL="678746" lvl="1" indent="-339373">
              <a:spcBef>
                <a:spcPts val="1200"/>
              </a:spcBef>
              <a:buFont typeface="Arial"/>
              <a:buChar char="•"/>
            </a:pPr>
            <a:r>
              <a:rPr lang="en-US" sz="2300" dirty="0">
                <a:solidFill>
                  <a:srgbClr val="000000"/>
                </a:solidFill>
                <a:latin typeface="Roboto"/>
              </a:rPr>
              <a:t>If reading is assigned before a lecture or discussion, complete it (at least skim or review). Knowing something about the topic of a lecture or discussion gives you some existing knowledge to connect with the new material.</a:t>
            </a:r>
          </a:p>
          <a:p>
            <a:pPr>
              <a:lnSpc>
                <a:spcPts val="3500"/>
              </a:lnSpc>
            </a:pPr>
            <a:endParaRPr lang="en-US" sz="2800" dirty="0">
              <a:solidFill>
                <a:srgbClr val="000000"/>
              </a:solidFill>
              <a:latin typeface="Roboto"/>
            </a:endParaRPr>
          </a:p>
        </p:txBody>
      </p:sp>
    </p:spTree>
    <p:extLst>
      <p:ext uri="{BB962C8B-B14F-4D97-AF65-F5344CB8AC3E}">
        <p14:creationId xmlns:p14="http://schemas.microsoft.com/office/powerpoint/2010/main" val="1788963213"/>
      </p:ext>
    </p:extLst>
  </p:cSld>
  <p:clrMapOvr>
    <a:masterClrMapping/>
  </p:clrMapOvr>
  <p:transition>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6622" y="-1"/>
            <a:ext cx="18288000" cy="2473913"/>
          </a:xfrm>
          <a:custGeom>
            <a:avLst/>
            <a:gdLst/>
            <a:ahLst/>
            <a:cxnLst/>
            <a:rect l="l" t="t" r="r" b="b"/>
            <a:pathLst>
              <a:path w="18288000" h="3169283">
                <a:moveTo>
                  <a:pt x="0" y="0"/>
                </a:moveTo>
                <a:lnTo>
                  <a:pt x="18288000" y="0"/>
                </a:lnTo>
                <a:lnTo>
                  <a:pt x="18288000" y="3169283"/>
                </a:lnTo>
                <a:lnTo>
                  <a:pt x="0" y="3169283"/>
                </a:lnTo>
                <a:lnTo>
                  <a:pt x="0" y="0"/>
                </a:lnTo>
                <a:close/>
              </a:path>
            </a:pathLst>
          </a:custGeom>
          <a:blipFill>
            <a:blip r:embed="rId3">
              <a:alphaModFix amt="57600"/>
            </a:blip>
            <a:stretch>
              <a:fillRect t="-422184" b="-35292"/>
            </a:stretch>
          </a:blipFill>
        </p:spPr>
        <p:txBody>
          <a:bodyPr anchor="ctr"/>
          <a:lstStyle/>
          <a:p>
            <a:endParaRPr lang="en-US"/>
          </a:p>
        </p:txBody>
      </p:sp>
      <p:sp>
        <p:nvSpPr>
          <p:cNvPr id="3" name="Freeform 3"/>
          <p:cNvSpPr/>
          <p:nvPr/>
        </p:nvSpPr>
        <p:spPr>
          <a:xfrm>
            <a:off x="0" y="8987357"/>
            <a:ext cx="18288000" cy="1299643"/>
          </a:xfrm>
          <a:custGeom>
            <a:avLst/>
            <a:gdLst/>
            <a:ahLst/>
            <a:cxnLst/>
            <a:rect l="l" t="t" r="r" b="b"/>
            <a:pathLst>
              <a:path w="18334622" h="5230265">
                <a:moveTo>
                  <a:pt x="0" y="0"/>
                </a:moveTo>
                <a:lnTo>
                  <a:pt x="18334622" y="0"/>
                </a:lnTo>
                <a:lnTo>
                  <a:pt x="18334622" y="5230265"/>
                </a:lnTo>
                <a:lnTo>
                  <a:pt x="0" y="5230265"/>
                </a:lnTo>
                <a:lnTo>
                  <a:pt x="0" y="0"/>
                </a:lnTo>
                <a:close/>
              </a:path>
            </a:pathLst>
          </a:custGeom>
          <a:blipFill>
            <a:blip r:embed="rId4">
              <a:extLst>
                <a:ext uri="{96DAC541-7B7A-43D3-8B79-37D633B846F1}">
                  <asvg:svgBlip xmlns:asvg="http://schemas.microsoft.com/office/drawing/2016/SVG/main" r:embed="rId5"/>
                </a:ext>
              </a:extLst>
            </a:blip>
            <a:stretch>
              <a:fillRect l="-255" t="-1" b="-302438"/>
            </a:stretch>
          </a:blipFill>
          <a:ln cap="sq">
            <a:noFill/>
            <a:prstDash val="solid"/>
            <a:miter/>
          </a:ln>
        </p:spPr>
        <p:txBody>
          <a:bodyPr/>
          <a:lstStyle/>
          <a:p>
            <a:endParaRPr lang="en-US"/>
          </a:p>
        </p:txBody>
      </p:sp>
      <p:sp>
        <p:nvSpPr>
          <p:cNvPr id="5" name="Freeform 5"/>
          <p:cNvSpPr/>
          <p:nvPr/>
        </p:nvSpPr>
        <p:spPr>
          <a:xfrm>
            <a:off x="13737597" y="9131954"/>
            <a:ext cx="4353299" cy="999917"/>
          </a:xfrm>
          <a:custGeom>
            <a:avLst/>
            <a:gdLst/>
            <a:ahLst/>
            <a:cxnLst/>
            <a:rect l="l" t="t" r="r" b="b"/>
            <a:pathLst>
              <a:path w="4353299" h="999917">
                <a:moveTo>
                  <a:pt x="0" y="0"/>
                </a:moveTo>
                <a:lnTo>
                  <a:pt x="4353298" y="0"/>
                </a:lnTo>
                <a:lnTo>
                  <a:pt x="4353298" y="999917"/>
                </a:lnTo>
                <a:lnTo>
                  <a:pt x="0" y="999917"/>
                </a:lnTo>
                <a:lnTo>
                  <a:pt x="0" y="0"/>
                </a:lnTo>
                <a:close/>
              </a:path>
            </a:pathLst>
          </a:custGeom>
          <a:blipFill>
            <a:blip r:embed="rId6"/>
            <a:stretch>
              <a:fillRect t="-36037" b="-38352"/>
            </a:stretch>
          </a:blipFill>
        </p:spPr>
        <p:txBody>
          <a:bodyPr/>
          <a:lstStyle/>
          <a:p>
            <a:endParaRPr lang="en-US"/>
          </a:p>
        </p:txBody>
      </p:sp>
      <p:sp>
        <p:nvSpPr>
          <p:cNvPr id="6" name="TextBox 6"/>
          <p:cNvSpPr txBox="1"/>
          <p:nvPr/>
        </p:nvSpPr>
        <p:spPr>
          <a:xfrm>
            <a:off x="0" y="633492"/>
            <a:ext cx="18334622" cy="1143262"/>
          </a:xfrm>
          <a:prstGeom prst="rect">
            <a:avLst/>
          </a:prstGeom>
        </p:spPr>
        <p:txBody>
          <a:bodyPr wrap="square" lIns="0" tIns="0" rIns="0" bIns="0" rtlCol="0" anchor="ctr">
            <a:spAutoFit/>
          </a:bodyPr>
          <a:lstStyle/>
          <a:p>
            <a:pPr algn="ctr">
              <a:lnSpc>
                <a:spcPts val="9527"/>
              </a:lnSpc>
            </a:pPr>
            <a:r>
              <a:rPr lang="en-US" sz="6805" dirty="0">
                <a:solidFill>
                  <a:srgbClr val="000000"/>
                </a:solidFill>
                <a:latin typeface="Antonio Bold"/>
              </a:rPr>
              <a:t>Using the Three </a:t>
            </a:r>
            <a:r>
              <a:rPr lang="en-US" sz="6805" dirty="0" err="1">
                <a:solidFill>
                  <a:srgbClr val="000000"/>
                </a:solidFill>
                <a:latin typeface="Antonio Bold"/>
              </a:rPr>
              <a:t>Ms</a:t>
            </a:r>
            <a:r>
              <a:rPr lang="en-US" sz="6805" dirty="0">
                <a:solidFill>
                  <a:srgbClr val="000000"/>
                </a:solidFill>
                <a:latin typeface="Antonio Bold"/>
              </a:rPr>
              <a:t>: </a:t>
            </a:r>
            <a:r>
              <a:rPr lang="en-US" sz="7200" dirty="0">
                <a:solidFill>
                  <a:srgbClr val="000000"/>
                </a:solidFill>
                <a:latin typeface="Antonio"/>
              </a:rPr>
              <a:t>Practical Tips </a:t>
            </a:r>
          </a:p>
        </p:txBody>
      </p:sp>
      <p:sp>
        <p:nvSpPr>
          <p:cNvPr id="8" name="TextBox 8"/>
          <p:cNvSpPr txBox="1"/>
          <p:nvPr/>
        </p:nvSpPr>
        <p:spPr>
          <a:xfrm>
            <a:off x="279816" y="3619500"/>
            <a:ext cx="6476999" cy="3795847"/>
          </a:xfrm>
          <a:prstGeom prst="rect">
            <a:avLst/>
          </a:prstGeom>
        </p:spPr>
        <p:txBody>
          <a:bodyPr wrap="square" lIns="0" tIns="0" rIns="0" bIns="0" numCol="1" rtlCol="0" anchor="t">
            <a:spAutoFit/>
          </a:bodyPr>
          <a:lstStyle/>
          <a:p>
            <a:pPr algn="ctr">
              <a:lnSpc>
                <a:spcPts val="10132"/>
              </a:lnSpc>
            </a:pPr>
            <a:r>
              <a:rPr lang="en-US" sz="7299" dirty="0">
                <a:solidFill>
                  <a:srgbClr val="000000"/>
                </a:solidFill>
                <a:latin typeface="Roboto Bold"/>
              </a:rPr>
              <a:t>Instead of </a:t>
            </a:r>
          </a:p>
          <a:p>
            <a:pPr algn="ctr">
              <a:lnSpc>
                <a:spcPts val="10132"/>
              </a:lnSpc>
            </a:pPr>
            <a:r>
              <a:rPr lang="en-US" sz="7299" dirty="0">
                <a:solidFill>
                  <a:srgbClr val="000000"/>
                </a:solidFill>
                <a:latin typeface="Roboto Bold"/>
              </a:rPr>
              <a:t>re-reading, </a:t>
            </a:r>
          </a:p>
          <a:p>
            <a:pPr algn="ctr">
              <a:lnSpc>
                <a:spcPts val="10132"/>
              </a:lnSpc>
            </a:pPr>
            <a:r>
              <a:rPr lang="en-US" sz="7299" dirty="0">
                <a:solidFill>
                  <a:srgbClr val="000000"/>
                </a:solidFill>
                <a:latin typeface="Roboto Bold"/>
              </a:rPr>
              <a:t>test yourself</a:t>
            </a:r>
          </a:p>
        </p:txBody>
      </p:sp>
      <p:sp>
        <p:nvSpPr>
          <p:cNvPr id="11" name="TextBox 8">
            <a:extLst>
              <a:ext uri="{FF2B5EF4-FFF2-40B4-BE49-F238E27FC236}">
                <a16:creationId xmlns:a16="http://schemas.microsoft.com/office/drawing/2014/main" id="{90C3D123-5972-06A8-67C1-DE2C0C427221}"/>
              </a:ext>
            </a:extLst>
          </p:cNvPr>
          <p:cNvSpPr txBox="1"/>
          <p:nvPr/>
        </p:nvSpPr>
        <p:spPr>
          <a:xfrm>
            <a:off x="6756815" y="2809579"/>
            <a:ext cx="10875819" cy="5909310"/>
          </a:xfrm>
          <a:prstGeom prst="rect">
            <a:avLst/>
          </a:prstGeom>
        </p:spPr>
        <p:txBody>
          <a:bodyPr wrap="square" lIns="0" tIns="0" rIns="0" bIns="0" numCol="1" rtlCol="0" anchor="t">
            <a:spAutoFit/>
          </a:bodyPr>
          <a:lstStyle/>
          <a:p>
            <a:pPr>
              <a:spcBef>
                <a:spcPts val="1200"/>
              </a:spcBef>
            </a:pPr>
            <a:r>
              <a:rPr lang="en-US" sz="2800" dirty="0">
                <a:solidFill>
                  <a:srgbClr val="000000"/>
                </a:solidFill>
                <a:latin typeface="Roboto Bold"/>
              </a:rPr>
              <a:t>Testing yourself </a:t>
            </a:r>
            <a:r>
              <a:rPr lang="en-US" sz="2800" dirty="0">
                <a:solidFill>
                  <a:srgbClr val="000000"/>
                </a:solidFill>
                <a:latin typeface="Roboto"/>
              </a:rPr>
              <a:t>on the material actually improves your memory, even if you don't recall the answers right away. By actively trying to remember the information, you strengthen those memories and are less likely to forget the content or skills that you learned. Try one of these strategies before your next exam:</a:t>
            </a:r>
          </a:p>
          <a:p>
            <a:pPr>
              <a:spcBef>
                <a:spcPts val="1200"/>
              </a:spcBef>
            </a:pPr>
            <a:endParaRPr lang="en-US" sz="600" dirty="0">
              <a:solidFill>
                <a:srgbClr val="000000"/>
              </a:solidFill>
              <a:latin typeface="Roboto"/>
            </a:endParaRPr>
          </a:p>
          <a:p>
            <a:pPr marL="678746" lvl="1" indent="-339373">
              <a:spcBef>
                <a:spcPts val="1200"/>
              </a:spcBef>
              <a:buFont typeface="Arial"/>
              <a:buChar char="•"/>
            </a:pPr>
            <a:r>
              <a:rPr lang="en-US" sz="2400" dirty="0">
                <a:solidFill>
                  <a:srgbClr val="000000"/>
                </a:solidFill>
                <a:latin typeface="Roboto"/>
              </a:rPr>
              <a:t>Create your own </a:t>
            </a:r>
            <a:r>
              <a:rPr lang="en-US" sz="2400" dirty="0">
                <a:solidFill>
                  <a:srgbClr val="000000"/>
                </a:solidFill>
                <a:latin typeface="Roboto Bold"/>
              </a:rPr>
              <a:t>flashcards or Quizlet</a:t>
            </a:r>
            <a:r>
              <a:rPr lang="en-US" sz="2400" dirty="0">
                <a:solidFill>
                  <a:srgbClr val="000000"/>
                </a:solidFill>
                <a:latin typeface="Roboto"/>
              </a:rPr>
              <a:t>. The most effective way to use them is to take the time to really try to remember, commit to an answer, and then check yourself to see if you are correct.</a:t>
            </a:r>
          </a:p>
          <a:p>
            <a:pPr marL="678746" lvl="1" indent="-339373">
              <a:spcBef>
                <a:spcPts val="1200"/>
              </a:spcBef>
              <a:buFont typeface="Arial"/>
              <a:buChar char="•"/>
            </a:pPr>
            <a:r>
              <a:rPr lang="en-US" sz="2400" dirty="0">
                <a:solidFill>
                  <a:srgbClr val="000000"/>
                </a:solidFill>
                <a:latin typeface="Roboto"/>
              </a:rPr>
              <a:t>Complete any </a:t>
            </a:r>
            <a:r>
              <a:rPr lang="en-US" sz="2400" dirty="0">
                <a:solidFill>
                  <a:srgbClr val="000000"/>
                </a:solidFill>
                <a:latin typeface="Roboto Bold"/>
              </a:rPr>
              <a:t>practice tests or review questions</a:t>
            </a:r>
            <a:r>
              <a:rPr lang="en-US" sz="2400" dirty="0">
                <a:solidFill>
                  <a:srgbClr val="000000"/>
                </a:solidFill>
                <a:latin typeface="Roboto"/>
              </a:rPr>
              <a:t> the instructor provides. Make sure you answer every question before looking at the answers. </a:t>
            </a:r>
          </a:p>
          <a:p>
            <a:pPr marL="678746" lvl="1" indent="-339373">
              <a:spcBef>
                <a:spcPts val="1200"/>
              </a:spcBef>
              <a:buFont typeface="Arial"/>
              <a:buChar char="•"/>
            </a:pPr>
            <a:r>
              <a:rPr lang="en-US" sz="2400" dirty="0">
                <a:solidFill>
                  <a:srgbClr val="000000"/>
                </a:solidFill>
                <a:latin typeface="Roboto"/>
              </a:rPr>
              <a:t>Cover your notes or your textbook as you read and try to </a:t>
            </a:r>
            <a:r>
              <a:rPr lang="en-US" sz="2400" dirty="0">
                <a:solidFill>
                  <a:srgbClr val="000000"/>
                </a:solidFill>
                <a:latin typeface="Roboto Bold"/>
              </a:rPr>
              <a:t>force yourself to recall</a:t>
            </a:r>
            <a:r>
              <a:rPr lang="en-US" sz="2400" dirty="0">
                <a:solidFill>
                  <a:srgbClr val="000000"/>
                </a:solidFill>
                <a:latin typeface="Roboto"/>
              </a:rPr>
              <a:t> all of the major topics on the page. Then, try to put them in your own words or explain them to someone else</a:t>
            </a:r>
            <a:r>
              <a:rPr lang="en-US" sz="2800" dirty="0">
                <a:solidFill>
                  <a:srgbClr val="000000"/>
                </a:solidFill>
                <a:latin typeface="Roboto"/>
              </a:rPr>
              <a:t>.</a:t>
            </a:r>
          </a:p>
        </p:txBody>
      </p:sp>
    </p:spTree>
    <p:extLst>
      <p:ext uri="{BB962C8B-B14F-4D97-AF65-F5344CB8AC3E}">
        <p14:creationId xmlns:p14="http://schemas.microsoft.com/office/powerpoint/2010/main" val="1860432500"/>
      </p:ext>
    </p:extLst>
  </p:cSld>
  <p:clrMapOvr>
    <a:masterClrMapping/>
  </p:clrMapOvr>
  <p:transition>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6622" y="-1"/>
            <a:ext cx="18288000" cy="2473913"/>
          </a:xfrm>
          <a:custGeom>
            <a:avLst/>
            <a:gdLst/>
            <a:ahLst/>
            <a:cxnLst/>
            <a:rect l="l" t="t" r="r" b="b"/>
            <a:pathLst>
              <a:path w="18288000" h="3169283">
                <a:moveTo>
                  <a:pt x="0" y="0"/>
                </a:moveTo>
                <a:lnTo>
                  <a:pt x="18288000" y="0"/>
                </a:lnTo>
                <a:lnTo>
                  <a:pt x="18288000" y="3169283"/>
                </a:lnTo>
                <a:lnTo>
                  <a:pt x="0" y="3169283"/>
                </a:lnTo>
                <a:lnTo>
                  <a:pt x="0" y="0"/>
                </a:lnTo>
                <a:close/>
              </a:path>
            </a:pathLst>
          </a:custGeom>
          <a:blipFill>
            <a:blip r:embed="rId3">
              <a:alphaModFix amt="57600"/>
            </a:blip>
            <a:stretch>
              <a:fillRect t="-422184" b="-35292"/>
            </a:stretch>
          </a:blipFill>
        </p:spPr>
        <p:txBody>
          <a:bodyPr anchor="ctr"/>
          <a:lstStyle/>
          <a:p>
            <a:endParaRPr lang="en-US"/>
          </a:p>
        </p:txBody>
      </p:sp>
      <p:sp>
        <p:nvSpPr>
          <p:cNvPr id="3" name="Freeform 3"/>
          <p:cNvSpPr/>
          <p:nvPr/>
        </p:nvSpPr>
        <p:spPr>
          <a:xfrm>
            <a:off x="0" y="8987357"/>
            <a:ext cx="18288000" cy="1299643"/>
          </a:xfrm>
          <a:custGeom>
            <a:avLst/>
            <a:gdLst/>
            <a:ahLst/>
            <a:cxnLst/>
            <a:rect l="l" t="t" r="r" b="b"/>
            <a:pathLst>
              <a:path w="18334622" h="5230265">
                <a:moveTo>
                  <a:pt x="0" y="0"/>
                </a:moveTo>
                <a:lnTo>
                  <a:pt x="18334622" y="0"/>
                </a:lnTo>
                <a:lnTo>
                  <a:pt x="18334622" y="5230265"/>
                </a:lnTo>
                <a:lnTo>
                  <a:pt x="0" y="5230265"/>
                </a:lnTo>
                <a:lnTo>
                  <a:pt x="0" y="0"/>
                </a:lnTo>
                <a:close/>
              </a:path>
            </a:pathLst>
          </a:custGeom>
          <a:blipFill>
            <a:blip r:embed="rId4">
              <a:extLst>
                <a:ext uri="{96DAC541-7B7A-43D3-8B79-37D633B846F1}">
                  <asvg:svgBlip xmlns:asvg="http://schemas.microsoft.com/office/drawing/2016/SVG/main" r:embed="rId5"/>
                </a:ext>
              </a:extLst>
            </a:blip>
            <a:stretch>
              <a:fillRect l="-255" t="-1" b="-302438"/>
            </a:stretch>
          </a:blipFill>
          <a:ln cap="sq">
            <a:noFill/>
            <a:prstDash val="solid"/>
            <a:miter/>
          </a:ln>
        </p:spPr>
        <p:txBody>
          <a:bodyPr/>
          <a:lstStyle/>
          <a:p>
            <a:endParaRPr lang="en-US"/>
          </a:p>
        </p:txBody>
      </p:sp>
      <p:sp>
        <p:nvSpPr>
          <p:cNvPr id="5" name="Freeform 5"/>
          <p:cNvSpPr/>
          <p:nvPr/>
        </p:nvSpPr>
        <p:spPr>
          <a:xfrm>
            <a:off x="13737597" y="9131954"/>
            <a:ext cx="4353299" cy="999917"/>
          </a:xfrm>
          <a:custGeom>
            <a:avLst/>
            <a:gdLst/>
            <a:ahLst/>
            <a:cxnLst/>
            <a:rect l="l" t="t" r="r" b="b"/>
            <a:pathLst>
              <a:path w="4353299" h="999917">
                <a:moveTo>
                  <a:pt x="0" y="0"/>
                </a:moveTo>
                <a:lnTo>
                  <a:pt x="4353298" y="0"/>
                </a:lnTo>
                <a:lnTo>
                  <a:pt x="4353298" y="999917"/>
                </a:lnTo>
                <a:lnTo>
                  <a:pt x="0" y="999917"/>
                </a:lnTo>
                <a:lnTo>
                  <a:pt x="0" y="0"/>
                </a:lnTo>
                <a:close/>
              </a:path>
            </a:pathLst>
          </a:custGeom>
          <a:blipFill>
            <a:blip r:embed="rId6"/>
            <a:stretch>
              <a:fillRect t="-36037" b="-38352"/>
            </a:stretch>
          </a:blipFill>
        </p:spPr>
        <p:txBody>
          <a:bodyPr/>
          <a:lstStyle/>
          <a:p>
            <a:endParaRPr lang="en-US"/>
          </a:p>
        </p:txBody>
      </p:sp>
      <p:sp>
        <p:nvSpPr>
          <p:cNvPr id="6" name="TextBox 6"/>
          <p:cNvSpPr txBox="1"/>
          <p:nvPr/>
        </p:nvSpPr>
        <p:spPr>
          <a:xfrm>
            <a:off x="0" y="633492"/>
            <a:ext cx="18334622" cy="1143262"/>
          </a:xfrm>
          <a:prstGeom prst="rect">
            <a:avLst/>
          </a:prstGeom>
        </p:spPr>
        <p:txBody>
          <a:bodyPr wrap="square" lIns="0" tIns="0" rIns="0" bIns="0" rtlCol="0" anchor="ctr">
            <a:spAutoFit/>
          </a:bodyPr>
          <a:lstStyle/>
          <a:p>
            <a:pPr algn="ctr">
              <a:lnSpc>
                <a:spcPts val="9527"/>
              </a:lnSpc>
            </a:pPr>
            <a:r>
              <a:rPr lang="en-US" sz="6805" dirty="0">
                <a:solidFill>
                  <a:srgbClr val="000000"/>
                </a:solidFill>
                <a:latin typeface="Antonio Bold"/>
              </a:rPr>
              <a:t>Using the Three </a:t>
            </a:r>
            <a:r>
              <a:rPr lang="en-US" sz="6805" dirty="0" err="1">
                <a:solidFill>
                  <a:srgbClr val="000000"/>
                </a:solidFill>
                <a:latin typeface="Antonio Bold"/>
              </a:rPr>
              <a:t>Ms</a:t>
            </a:r>
            <a:r>
              <a:rPr lang="en-US" sz="6805" dirty="0">
                <a:solidFill>
                  <a:srgbClr val="000000"/>
                </a:solidFill>
                <a:latin typeface="Antonio Bold"/>
              </a:rPr>
              <a:t>: </a:t>
            </a:r>
            <a:r>
              <a:rPr lang="en-US" sz="7200" dirty="0">
                <a:solidFill>
                  <a:srgbClr val="000000"/>
                </a:solidFill>
                <a:latin typeface="Antonio"/>
              </a:rPr>
              <a:t>Practical Tips </a:t>
            </a:r>
          </a:p>
        </p:txBody>
      </p:sp>
      <p:sp>
        <p:nvSpPr>
          <p:cNvPr id="8" name="TextBox 8"/>
          <p:cNvSpPr txBox="1"/>
          <p:nvPr/>
        </p:nvSpPr>
        <p:spPr>
          <a:xfrm>
            <a:off x="492971" y="3107405"/>
            <a:ext cx="5816184" cy="5068632"/>
          </a:xfrm>
          <a:prstGeom prst="rect">
            <a:avLst/>
          </a:prstGeom>
        </p:spPr>
        <p:txBody>
          <a:bodyPr wrap="square" lIns="0" tIns="0" rIns="0" bIns="0" numCol="1" rtlCol="0" anchor="t">
            <a:spAutoFit/>
          </a:bodyPr>
          <a:lstStyle/>
          <a:p>
            <a:pPr algn="ctr">
              <a:lnSpc>
                <a:spcPts val="10132"/>
              </a:lnSpc>
            </a:pPr>
            <a:r>
              <a:rPr lang="en-US" sz="6000" dirty="0">
                <a:solidFill>
                  <a:srgbClr val="000000"/>
                </a:solidFill>
                <a:latin typeface="Roboto Bold"/>
              </a:rPr>
              <a:t>Don’t try to learn everything, everywhere, </a:t>
            </a:r>
          </a:p>
          <a:p>
            <a:pPr algn="ctr">
              <a:lnSpc>
                <a:spcPts val="10132"/>
              </a:lnSpc>
            </a:pPr>
            <a:r>
              <a:rPr lang="en-US" sz="6000" dirty="0">
                <a:solidFill>
                  <a:srgbClr val="000000"/>
                </a:solidFill>
                <a:latin typeface="Roboto Bold"/>
              </a:rPr>
              <a:t>all at once</a:t>
            </a:r>
          </a:p>
        </p:txBody>
      </p:sp>
      <p:sp>
        <p:nvSpPr>
          <p:cNvPr id="11" name="TextBox 8">
            <a:extLst>
              <a:ext uri="{FF2B5EF4-FFF2-40B4-BE49-F238E27FC236}">
                <a16:creationId xmlns:a16="http://schemas.microsoft.com/office/drawing/2014/main" id="{90C3D123-5972-06A8-67C1-DE2C0C427221}"/>
              </a:ext>
            </a:extLst>
          </p:cNvPr>
          <p:cNvSpPr txBox="1"/>
          <p:nvPr/>
        </p:nvSpPr>
        <p:spPr>
          <a:xfrm>
            <a:off x="6934200" y="3071480"/>
            <a:ext cx="10875819" cy="5049459"/>
          </a:xfrm>
          <a:prstGeom prst="rect">
            <a:avLst/>
          </a:prstGeom>
        </p:spPr>
        <p:txBody>
          <a:bodyPr wrap="square" lIns="0" tIns="0" rIns="0" bIns="0" numCol="1" rtlCol="0" anchor="t">
            <a:spAutoFit/>
          </a:bodyPr>
          <a:lstStyle/>
          <a:p>
            <a:pPr>
              <a:lnSpc>
                <a:spcPts val="3300"/>
              </a:lnSpc>
            </a:pPr>
            <a:r>
              <a:rPr lang="en-US" sz="2300" dirty="0">
                <a:solidFill>
                  <a:srgbClr val="000000"/>
                </a:solidFill>
                <a:latin typeface="Roboto Bold"/>
              </a:rPr>
              <a:t>Spacing </a:t>
            </a:r>
            <a:r>
              <a:rPr lang="en-US" sz="2300" dirty="0">
                <a:solidFill>
                  <a:srgbClr val="000000"/>
                </a:solidFill>
                <a:latin typeface="Roboto"/>
              </a:rPr>
              <a:t>out your learning by focusing on a little bit of material at a time is a much more effective use of your study sessions than cramming everything in right before an exam. Cramming is not only very stressful, but it also doesn’t give your memory the chance to work as well.</a:t>
            </a:r>
            <a:r>
              <a:rPr lang="en-US" sz="2300" dirty="0">
                <a:solidFill>
                  <a:srgbClr val="000000"/>
                </a:solidFill>
                <a:latin typeface="Roboto Bold"/>
              </a:rPr>
              <a:t> Spaced practice </a:t>
            </a:r>
            <a:r>
              <a:rPr lang="en-US" sz="2300" dirty="0">
                <a:solidFill>
                  <a:srgbClr val="000000"/>
                </a:solidFill>
                <a:latin typeface="Roboto"/>
              </a:rPr>
              <a:t>is effective because memories fade quickly. So, each time you re-learn material that has faded, you elaborate and form new connections between ideas, which helps you retain more information and strengthen your memories of the content.</a:t>
            </a:r>
            <a:r>
              <a:rPr lang="en-US" sz="2300" dirty="0">
                <a:solidFill>
                  <a:srgbClr val="000000"/>
                </a:solidFill>
                <a:latin typeface="Roboto Bold"/>
              </a:rPr>
              <a:t> </a:t>
            </a:r>
            <a:r>
              <a:rPr lang="en-US" sz="2300" dirty="0">
                <a:solidFill>
                  <a:srgbClr val="000000"/>
                </a:solidFill>
                <a:latin typeface="Roboto Bold Italics"/>
              </a:rPr>
              <a:t>Here is an example of a spaced schedule:</a:t>
            </a:r>
          </a:p>
          <a:p>
            <a:pPr>
              <a:lnSpc>
                <a:spcPts val="3300"/>
              </a:lnSpc>
            </a:pPr>
            <a:endParaRPr lang="en-US" sz="2400" dirty="0">
              <a:solidFill>
                <a:srgbClr val="000000"/>
              </a:solidFill>
              <a:latin typeface="Roboto Bold Italics"/>
            </a:endParaRPr>
          </a:p>
          <a:p>
            <a:pPr>
              <a:lnSpc>
                <a:spcPts val="3300"/>
              </a:lnSpc>
            </a:pPr>
            <a:endParaRPr lang="en-US" sz="2400" dirty="0">
              <a:solidFill>
                <a:srgbClr val="000000"/>
              </a:solidFill>
              <a:latin typeface="Roboto Bold Italics"/>
            </a:endParaRPr>
          </a:p>
          <a:p>
            <a:pPr>
              <a:lnSpc>
                <a:spcPts val="3300"/>
              </a:lnSpc>
            </a:pPr>
            <a:endParaRPr lang="en-US" sz="2400" dirty="0">
              <a:solidFill>
                <a:srgbClr val="000000"/>
              </a:solidFill>
              <a:latin typeface="Roboto Bold Italics"/>
            </a:endParaRPr>
          </a:p>
          <a:p>
            <a:pPr>
              <a:lnSpc>
                <a:spcPts val="3300"/>
              </a:lnSpc>
            </a:pPr>
            <a:endParaRPr lang="en-US" sz="2400" dirty="0">
              <a:solidFill>
                <a:srgbClr val="000000"/>
              </a:solidFill>
              <a:latin typeface="Roboto Bold Italics"/>
            </a:endParaRPr>
          </a:p>
          <a:p>
            <a:pPr>
              <a:lnSpc>
                <a:spcPts val="3300"/>
              </a:lnSpc>
            </a:pPr>
            <a:endParaRPr lang="en-US" sz="2400" dirty="0">
              <a:solidFill>
                <a:srgbClr val="000000"/>
              </a:solidFill>
              <a:latin typeface="Roboto Bold"/>
            </a:endParaRPr>
          </a:p>
        </p:txBody>
      </p:sp>
      <p:sp>
        <p:nvSpPr>
          <p:cNvPr id="4" name="Freeform 7">
            <a:extLst>
              <a:ext uri="{FF2B5EF4-FFF2-40B4-BE49-F238E27FC236}">
                <a16:creationId xmlns:a16="http://schemas.microsoft.com/office/drawing/2014/main" id="{3546C7F6-454F-043D-FBC7-16C153BB825D}"/>
              </a:ext>
            </a:extLst>
          </p:cNvPr>
          <p:cNvSpPr/>
          <p:nvPr/>
        </p:nvSpPr>
        <p:spPr>
          <a:xfrm>
            <a:off x="8905009" y="6584328"/>
            <a:ext cx="6934200" cy="2247900"/>
          </a:xfrm>
          <a:custGeom>
            <a:avLst/>
            <a:gdLst/>
            <a:ahLst/>
            <a:cxnLst/>
            <a:rect l="l" t="t" r="r" b="b"/>
            <a:pathLst>
              <a:path w="9370092" h="3096668">
                <a:moveTo>
                  <a:pt x="0" y="0"/>
                </a:moveTo>
                <a:lnTo>
                  <a:pt x="9370092" y="0"/>
                </a:lnTo>
                <a:lnTo>
                  <a:pt x="9370092" y="3096668"/>
                </a:lnTo>
                <a:lnTo>
                  <a:pt x="0" y="3096668"/>
                </a:lnTo>
                <a:lnTo>
                  <a:pt x="0" y="0"/>
                </a:lnTo>
                <a:close/>
              </a:path>
            </a:pathLst>
          </a:custGeom>
          <a:blipFill>
            <a:blip r:embed="rId7"/>
            <a:stretch>
              <a:fillRect/>
            </a:stretch>
          </a:blipFill>
        </p:spPr>
        <p:txBody>
          <a:bodyPr/>
          <a:lstStyle/>
          <a:p>
            <a:endParaRPr lang="en-US"/>
          </a:p>
        </p:txBody>
      </p:sp>
    </p:spTree>
    <p:extLst>
      <p:ext uri="{BB962C8B-B14F-4D97-AF65-F5344CB8AC3E}">
        <p14:creationId xmlns:p14="http://schemas.microsoft.com/office/powerpoint/2010/main" val="36719696"/>
      </p:ext>
    </p:extLst>
  </p:cSld>
  <p:clrMapOvr>
    <a:masterClrMapping/>
  </p:clrMapOvr>
  <p:transition>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6622" y="-1"/>
            <a:ext cx="18288000" cy="2473913"/>
          </a:xfrm>
          <a:custGeom>
            <a:avLst/>
            <a:gdLst/>
            <a:ahLst/>
            <a:cxnLst/>
            <a:rect l="l" t="t" r="r" b="b"/>
            <a:pathLst>
              <a:path w="18288000" h="3169283">
                <a:moveTo>
                  <a:pt x="0" y="0"/>
                </a:moveTo>
                <a:lnTo>
                  <a:pt x="18288000" y="0"/>
                </a:lnTo>
                <a:lnTo>
                  <a:pt x="18288000" y="3169283"/>
                </a:lnTo>
                <a:lnTo>
                  <a:pt x="0" y="3169283"/>
                </a:lnTo>
                <a:lnTo>
                  <a:pt x="0" y="0"/>
                </a:lnTo>
                <a:close/>
              </a:path>
            </a:pathLst>
          </a:custGeom>
          <a:blipFill>
            <a:blip r:embed="rId3">
              <a:alphaModFix amt="57600"/>
            </a:blip>
            <a:stretch>
              <a:fillRect t="-422184" b="-35292"/>
            </a:stretch>
          </a:blipFill>
        </p:spPr>
        <p:txBody>
          <a:bodyPr anchor="ctr"/>
          <a:lstStyle/>
          <a:p>
            <a:endParaRPr lang="en-US"/>
          </a:p>
        </p:txBody>
      </p:sp>
      <p:sp>
        <p:nvSpPr>
          <p:cNvPr id="3" name="Freeform 3"/>
          <p:cNvSpPr/>
          <p:nvPr/>
        </p:nvSpPr>
        <p:spPr>
          <a:xfrm>
            <a:off x="0" y="8987357"/>
            <a:ext cx="18288000" cy="1299643"/>
          </a:xfrm>
          <a:custGeom>
            <a:avLst/>
            <a:gdLst/>
            <a:ahLst/>
            <a:cxnLst/>
            <a:rect l="l" t="t" r="r" b="b"/>
            <a:pathLst>
              <a:path w="18334622" h="5230265">
                <a:moveTo>
                  <a:pt x="0" y="0"/>
                </a:moveTo>
                <a:lnTo>
                  <a:pt x="18334622" y="0"/>
                </a:lnTo>
                <a:lnTo>
                  <a:pt x="18334622" y="5230265"/>
                </a:lnTo>
                <a:lnTo>
                  <a:pt x="0" y="5230265"/>
                </a:lnTo>
                <a:lnTo>
                  <a:pt x="0" y="0"/>
                </a:lnTo>
                <a:close/>
              </a:path>
            </a:pathLst>
          </a:custGeom>
          <a:blipFill>
            <a:blip r:embed="rId4">
              <a:extLst>
                <a:ext uri="{96DAC541-7B7A-43D3-8B79-37D633B846F1}">
                  <asvg:svgBlip xmlns:asvg="http://schemas.microsoft.com/office/drawing/2016/SVG/main" r:embed="rId5"/>
                </a:ext>
              </a:extLst>
            </a:blip>
            <a:stretch>
              <a:fillRect l="-255" t="-1" b="-302438"/>
            </a:stretch>
          </a:blipFill>
          <a:ln cap="sq">
            <a:noFill/>
            <a:prstDash val="solid"/>
            <a:miter/>
          </a:ln>
        </p:spPr>
        <p:txBody>
          <a:bodyPr/>
          <a:lstStyle/>
          <a:p>
            <a:endParaRPr lang="en-US"/>
          </a:p>
        </p:txBody>
      </p:sp>
      <p:sp>
        <p:nvSpPr>
          <p:cNvPr id="5" name="Freeform 5"/>
          <p:cNvSpPr/>
          <p:nvPr/>
        </p:nvSpPr>
        <p:spPr>
          <a:xfrm>
            <a:off x="13737597" y="9131954"/>
            <a:ext cx="4353299" cy="999917"/>
          </a:xfrm>
          <a:custGeom>
            <a:avLst/>
            <a:gdLst/>
            <a:ahLst/>
            <a:cxnLst/>
            <a:rect l="l" t="t" r="r" b="b"/>
            <a:pathLst>
              <a:path w="4353299" h="999917">
                <a:moveTo>
                  <a:pt x="0" y="0"/>
                </a:moveTo>
                <a:lnTo>
                  <a:pt x="4353298" y="0"/>
                </a:lnTo>
                <a:lnTo>
                  <a:pt x="4353298" y="999917"/>
                </a:lnTo>
                <a:lnTo>
                  <a:pt x="0" y="999917"/>
                </a:lnTo>
                <a:lnTo>
                  <a:pt x="0" y="0"/>
                </a:lnTo>
                <a:close/>
              </a:path>
            </a:pathLst>
          </a:custGeom>
          <a:blipFill>
            <a:blip r:embed="rId6"/>
            <a:stretch>
              <a:fillRect t="-36037" b="-38352"/>
            </a:stretch>
          </a:blipFill>
        </p:spPr>
        <p:txBody>
          <a:bodyPr/>
          <a:lstStyle/>
          <a:p>
            <a:endParaRPr lang="en-US"/>
          </a:p>
        </p:txBody>
      </p:sp>
      <p:sp>
        <p:nvSpPr>
          <p:cNvPr id="6" name="TextBox 6"/>
          <p:cNvSpPr txBox="1"/>
          <p:nvPr/>
        </p:nvSpPr>
        <p:spPr>
          <a:xfrm>
            <a:off x="0" y="633492"/>
            <a:ext cx="18334622" cy="1143262"/>
          </a:xfrm>
          <a:prstGeom prst="rect">
            <a:avLst/>
          </a:prstGeom>
        </p:spPr>
        <p:txBody>
          <a:bodyPr wrap="square" lIns="0" tIns="0" rIns="0" bIns="0" rtlCol="0" anchor="ctr">
            <a:spAutoFit/>
          </a:bodyPr>
          <a:lstStyle/>
          <a:p>
            <a:pPr algn="ctr">
              <a:lnSpc>
                <a:spcPts val="9527"/>
              </a:lnSpc>
            </a:pPr>
            <a:r>
              <a:rPr lang="en-US" sz="6805" dirty="0">
                <a:solidFill>
                  <a:srgbClr val="000000"/>
                </a:solidFill>
                <a:latin typeface="Antonio Bold"/>
              </a:rPr>
              <a:t>Using the Three </a:t>
            </a:r>
            <a:r>
              <a:rPr lang="en-US" sz="6805" dirty="0" err="1">
                <a:solidFill>
                  <a:srgbClr val="000000"/>
                </a:solidFill>
                <a:latin typeface="Antonio Bold"/>
              </a:rPr>
              <a:t>Ms</a:t>
            </a:r>
            <a:r>
              <a:rPr lang="en-US" sz="6805" dirty="0">
                <a:solidFill>
                  <a:srgbClr val="000000"/>
                </a:solidFill>
                <a:latin typeface="Antonio Bold"/>
              </a:rPr>
              <a:t>: </a:t>
            </a:r>
            <a:r>
              <a:rPr lang="en-US" sz="7200" dirty="0">
                <a:solidFill>
                  <a:srgbClr val="000000"/>
                </a:solidFill>
                <a:latin typeface="Antonio"/>
              </a:rPr>
              <a:t>Practical Tips </a:t>
            </a:r>
          </a:p>
        </p:txBody>
      </p:sp>
      <p:sp>
        <p:nvSpPr>
          <p:cNvPr id="8" name="TextBox 8"/>
          <p:cNvSpPr txBox="1"/>
          <p:nvPr/>
        </p:nvSpPr>
        <p:spPr>
          <a:xfrm>
            <a:off x="477981" y="3772850"/>
            <a:ext cx="5816184" cy="3792641"/>
          </a:xfrm>
          <a:prstGeom prst="rect">
            <a:avLst/>
          </a:prstGeom>
        </p:spPr>
        <p:txBody>
          <a:bodyPr wrap="square" lIns="0" tIns="0" rIns="0" bIns="0" numCol="1" rtlCol="0" anchor="t">
            <a:spAutoFit/>
          </a:bodyPr>
          <a:lstStyle/>
          <a:p>
            <a:pPr algn="ctr">
              <a:lnSpc>
                <a:spcPts val="10132"/>
              </a:lnSpc>
            </a:pPr>
            <a:r>
              <a:rPr lang="en-US" sz="7200" dirty="0">
                <a:solidFill>
                  <a:srgbClr val="000000"/>
                </a:solidFill>
                <a:latin typeface="Roboto Bold"/>
              </a:rPr>
              <a:t>Mix it up </a:t>
            </a:r>
          </a:p>
          <a:p>
            <a:pPr algn="ctr">
              <a:lnSpc>
                <a:spcPts val="10132"/>
              </a:lnSpc>
            </a:pPr>
            <a:r>
              <a:rPr lang="en-US" sz="7200" dirty="0">
                <a:solidFill>
                  <a:srgbClr val="000000"/>
                </a:solidFill>
                <a:latin typeface="Roboto Bold"/>
              </a:rPr>
              <a:t>by </a:t>
            </a:r>
            <a:r>
              <a:rPr lang="en-US" sz="7200" dirty="0">
                <a:solidFill>
                  <a:srgbClr val="000000"/>
                </a:solidFill>
                <a:latin typeface="Roboto Bold Italics"/>
              </a:rPr>
              <a:t>interleaving</a:t>
            </a:r>
          </a:p>
        </p:txBody>
      </p:sp>
      <p:sp>
        <p:nvSpPr>
          <p:cNvPr id="11" name="TextBox 8">
            <a:extLst>
              <a:ext uri="{FF2B5EF4-FFF2-40B4-BE49-F238E27FC236}">
                <a16:creationId xmlns:a16="http://schemas.microsoft.com/office/drawing/2014/main" id="{90C3D123-5972-06A8-67C1-DE2C0C427221}"/>
              </a:ext>
            </a:extLst>
          </p:cNvPr>
          <p:cNvSpPr txBox="1"/>
          <p:nvPr/>
        </p:nvSpPr>
        <p:spPr>
          <a:xfrm>
            <a:off x="6470700" y="2861445"/>
            <a:ext cx="11046273" cy="3882473"/>
          </a:xfrm>
          <a:prstGeom prst="rect">
            <a:avLst/>
          </a:prstGeom>
        </p:spPr>
        <p:txBody>
          <a:bodyPr wrap="square" lIns="0" tIns="0" rIns="0" bIns="0" numCol="1" rtlCol="0" anchor="t">
            <a:spAutoFit/>
          </a:bodyPr>
          <a:lstStyle/>
          <a:p>
            <a:pPr>
              <a:lnSpc>
                <a:spcPts val="3500"/>
              </a:lnSpc>
            </a:pPr>
            <a:r>
              <a:rPr lang="en-US" sz="2800" dirty="0">
                <a:solidFill>
                  <a:srgbClr val="000000"/>
                </a:solidFill>
                <a:latin typeface="Roboto"/>
              </a:rPr>
              <a:t>Rather than spending all of your time on Monday studying for Class A, Tuesday for Class B, etc., </a:t>
            </a:r>
            <a:r>
              <a:rPr lang="en-US" sz="2800" dirty="0">
                <a:solidFill>
                  <a:srgbClr val="000000"/>
                </a:solidFill>
                <a:latin typeface="Roboto Bold"/>
              </a:rPr>
              <a:t>interleave</a:t>
            </a:r>
            <a:r>
              <a:rPr lang="en-US" sz="2800" dirty="0">
                <a:solidFill>
                  <a:srgbClr val="000000"/>
                </a:solidFill>
                <a:latin typeface="Roboto"/>
              </a:rPr>
              <a:t> your studying so that you are alternating the topics you review within each class or across classes. </a:t>
            </a:r>
            <a:r>
              <a:rPr lang="en-US" sz="2800" dirty="0">
                <a:solidFill>
                  <a:srgbClr val="000000"/>
                </a:solidFill>
                <a:latin typeface="Roboto Bold Italics"/>
              </a:rPr>
              <a:t>Here is an example of an interleaved schedule: </a:t>
            </a:r>
          </a:p>
          <a:p>
            <a:pPr>
              <a:lnSpc>
                <a:spcPts val="3300"/>
              </a:lnSpc>
            </a:pPr>
            <a:endParaRPr lang="en-US" sz="2400" dirty="0">
              <a:solidFill>
                <a:srgbClr val="000000"/>
              </a:solidFill>
              <a:latin typeface="Roboto Bold Italics"/>
            </a:endParaRPr>
          </a:p>
          <a:p>
            <a:pPr>
              <a:lnSpc>
                <a:spcPts val="3300"/>
              </a:lnSpc>
            </a:pPr>
            <a:endParaRPr lang="en-US" sz="2400" dirty="0">
              <a:solidFill>
                <a:srgbClr val="000000"/>
              </a:solidFill>
              <a:latin typeface="Roboto Bold Italics"/>
            </a:endParaRPr>
          </a:p>
          <a:p>
            <a:pPr>
              <a:lnSpc>
                <a:spcPts val="3300"/>
              </a:lnSpc>
            </a:pPr>
            <a:endParaRPr lang="en-US" sz="2400" dirty="0">
              <a:solidFill>
                <a:srgbClr val="000000"/>
              </a:solidFill>
              <a:latin typeface="Roboto Bold Italics"/>
            </a:endParaRPr>
          </a:p>
          <a:p>
            <a:pPr>
              <a:lnSpc>
                <a:spcPts val="3300"/>
              </a:lnSpc>
            </a:pPr>
            <a:endParaRPr lang="en-US" sz="2400" dirty="0">
              <a:solidFill>
                <a:srgbClr val="000000"/>
              </a:solidFill>
              <a:latin typeface="Roboto Bold Italics"/>
            </a:endParaRPr>
          </a:p>
          <a:p>
            <a:pPr>
              <a:lnSpc>
                <a:spcPts val="3300"/>
              </a:lnSpc>
            </a:pPr>
            <a:endParaRPr lang="en-US" sz="2400" dirty="0">
              <a:solidFill>
                <a:srgbClr val="000000"/>
              </a:solidFill>
              <a:latin typeface="Roboto Bold"/>
            </a:endParaRPr>
          </a:p>
        </p:txBody>
      </p:sp>
      <p:sp>
        <p:nvSpPr>
          <p:cNvPr id="7" name="Freeform 6">
            <a:extLst>
              <a:ext uri="{FF2B5EF4-FFF2-40B4-BE49-F238E27FC236}">
                <a16:creationId xmlns:a16="http://schemas.microsoft.com/office/drawing/2014/main" id="{E7837ADD-A3AB-94BC-4527-DC9D6CDBA198}"/>
              </a:ext>
            </a:extLst>
          </p:cNvPr>
          <p:cNvSpPr/>
          <p:nvPr/>
        </p:nvSpPr>
        <p:spPr>
          <a:xfrm>
            <a:off x="8410154" y="4957811"/>
            <a:ext cx="7167366" cy="3779882"/>
          </a:xfrm>
          <a:custGeom>
            <a:avLst/>
            <a:gdLst/>
            <a:ahLst/>
            <a:cxnLst/>
            <a:rect l="l" t="t" r="r" b="b"/>
            <a:pathLst>
              <a:path w="9909180" h="5254043">
                <a:moveTo>
                  <a:pt x="0" y="0"/>
                </a:moveTo>
                <a:lnTo>
                  <a:pt x="9909180" y="0"/>
                </a:lnTo>
                <a:lnTo>
                  <a:pt x="9909180" y="5254043"/>
                </a:lnTo>
                <a:lnTo>
                  <a:pt x="0" y="5254043"/>
                </a:lnTo>
                <a:lnTo>
                  <a:pt x="0" y="0"/>
                </a:lnTo>
                <a:close/>
              </a:path>
            </a:pathLst>
          </a:custGeom>
          <a:blipFill>
            <a:blip r:embed="rId7"/>
            <a:stretch>
              <a:fillRect/>
            </a:stretch>
          </a:blipFill>
        </p:spPr>
        <p:txBody>
          <a:bodyPr/>
          <a:lstStyle/>
          <a:p>
            <a:endParaRPr lang="en-US"/>
          </a:p>
        </p:txBody>
      </p:sp>
    </p:spTree>
    <p:extLst>
      <p:ext uri="{BB962C8B-B14F-4D97-AF65-F5344CB8AC3E}">
        <p14:creationId xmlns:p14="http://schemas.microsoft.com/office/powerpoint/2010/main" val="120163720"/>
      </p:ext>
    </p:extLst>
  </p:cSld>
  <p:clrMapOvr>
    <a:masterClrMapping/>
  </p:clrMapOvr>
  <p:transition>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6622" y="-1"/>
            <a:ext cx="18288000" cy="2473913"/>
          </a:xfrm>
          <a:custGeom>
            <a:avLst/>
            <a:gdLst/>
            <a:ahLst/>
            <a:cxnLst/>
            <a:rect l="l" t="t" r="r" b="b"/>
            <a:pathLst>
              <a:path w="18288000" h="3169283">
                <a:moveTo>
                  <a:pt x="0" y="0"/>
                </a:moveTo>
                <a:lnTo>
                  <a:pt x="18288000" y="0"/>
                </a:lnTo>
                <a:lnTo>
                  <a:pt x="18288000" y="3169283"/>
                </a:lnTo>
                <a:lnTo>
                  <a:pt x="0" y="3169283"/>
                </a:lnTo>
                <a:lnTo>
                  <a:pt x="0" y="0"/>
                </a:lnTo>
                <a:close/>
              </a:path>
            </a:pathLst>
          </a:custGeom>
          <a:blipFill>
            <a:blip r:embed="rId3">
              <a:alphaModFix amt="57600"/>
            </a:blip>
            <a:stretch>
              <a:fillRect t="-422184" b="-35292"/>
            </a:stretch>
          </a:blipFill>
        </p:spPr>
        <p:txBody>
          <a:bodyPr anchor="ctr"/>
          <a:lstStyle/>
          <a:p>
            <a:endParaRPr lang="en-US"/>
          </a:p>
        </p:txBody>
      </p:sp>
      <p:sp>
        <p:nvSpPr>
          <p:cNvPr id="3" name="Freeform 3"/>
          <p:cNvSpPr/>
          <p:nvPr/>
        </p:nvSpPr>
        <p:spPr>
          <a:xfrm>
            <a:off x="0" y="8987357"/>
            <a:ext cx="18288000" cy="1299643"/>
          </a:xfrm>
          <a:custGeom>
            <a:avLst/>
            <a:gdLst/>
            <a:ahLst/>
            <a:cxnLst/>
            <a:rect l="l" t="t" r="r" b="b"/>
            <a:pathLst>
              <a:path w="18334622" h="5230265">
                <a:moveTo>
                  <a:pt x="0" y="0"/>
                </a:moveTo>
                <a:lnTo>
                  <a:pt x="18334622" y="0"/>
                </a:lnTo>
                <a:lnTo>
                  <a:pt x="18334622" y="5230265"/>
                </a:lnTo>
                <a:lnTo>
                  <a:pt x="0" y="5230265"/>
                </a:lnTo>
                <a:lnTo>
                  <a:pt x="0" y="0"/>
                </a:lnTo>
                <a:close/>
              </a:path>
            </a:pathLst>
          </a:custGeom>
          <a:blipFill>
            <a:blip r:embed="rId4">
              <a:extLst>
                <a:ext uri="{96DAC541-7B7A-43D3-8B79-37D633B846F1}">
                  <asvg:svgBlip xmlns:asvg="http://schemas.microsoft.com/office/drawing/2016/SVG/main" r:embed="rId5"/>
                </a:ext>
              </a:extLst>
            </a:blip>
            <a:stretch>
              <a:fillRect l="-255" t="-1" b="-302438"/>
            </a:stretch>
          </a:blipFill>
          <a:ln cap="sq">
            <a:noFill/>
            <a:prstDash val="solid"/>
            <a:miter/>
          </a:ln>
        </p:spPr>
        <p:txBody>
          <a:bodyPr/>
          <a:lstStyle/>
          <a:p>
            <a:endParaRPr lang="en-US"/>
          </a:p>
        </p:txBody>
      </p:sp>
      <p:sp>
        <p:nvSpPr>
          <p:cNvPr id="5" name="Freeform 5"/>
          <p:cNvSpPr/>
          <p:nvPr/>
        </p:nvSpPr>
        <p:spPr>
          <a:xfrm>
            <a:off x="13737597" y="9131954"/>
            <a:ext cx="4353299" cy="999917"/>
          </a:xfrm>
          <a:custGeom>
            <a:avLst/>
            <a:gdLst/>
            <a:ahLst/>
            <a:cxnLst/>
            <a:rect l="l" t="t" r="r" b="b"/>
            <a:pathLst>
              <a:path w="4353299" h="999917">
                <a:moveTo>
                  <a:pt x="0" y="0"/>
                </a:moveTo>
                <a:lnTo>
                  <a:pt x="4353298" y="0"/>
                </a:lnTo>
                <a:lnTo>
                  <a:pt x="4353298" y="999917"/>
                </a:lnTo>
                <a:lnTo>
                  <a:pt x="0" y="999917"/>
                </a:lnTo>
                <a:lnTo>
                  <a:pt x="0" y="0"/>
                </a:lnTo>
                <a:close/>
              </a:path>
            </a:pathLst>
          </a:custGeom>
          <a:blipFill>
            <a:blip r:embed="rId6"/>
            <a:stretch>
              <a:fillRect t="-36037" b="-38352"/>
            </a:stretch>
          </a:blipFill>
        </p:spPr>
        <p:txBody>
          <a:bodyPr/>
          <a:lstStyle/>
          <a:p>
            <a:endParaRPr lang="en-US"/>
          </a:p>
        </p:txBody>
      </p:sp>
      <p:sp>
        <p:nvSpPr>
          <p:cNvPr id="6" name="TextBox 6"/>
          <p:cNvSpPr txBox="1"/>
          <p:nvPr/>
        </p:nvSpPr>
        <p:spPr>
          <a:xfrm>
            <a:off x="0" y="633492"/>
            <a:ext cx="18334622" cy="1143262"/>
          </a:xfrm>
          <a:prstGeom prst="rect">
            <a:avLst/>
          </a:prstGeom>
        </p:spPr>
        <p:txBody>
          <a:bodyPr wrap="square" lIns="0" tIns="0" rIns="0" bIns="0" rtlCol="0" anchor="ctr">
            <a:spAutoFit/>
          </a:bodyPr>
          <a:lstStyle/>
          <a:p>
            <a:pPr algn="ctr">
              <a:lnSpc>
                <a:spcPts val="9527"/>
              </a:lnSpc>
            </a:pPr>
            <a:r>
              <a:rPr lang="en-US" sz="6805" dirty="0">
                <a:solidFill>
                  <a:srgbClr val="000000"/>
                </a:solidFill>
                <a:latin typeface="Antonio Bold"/>
              </a:rPr>
              <a:t>Using the Three </a:t>
            </a:r>
            <a:r>
              <a:rPr lang="en-US" sz="6805" dirty="0" err="1">
                <a:solidFill>
                  <a:srgbClr val="000000"/>
                </a:solidFill>
                <a:latin typeface="Antonio Bold"/>
              </a:rPr>
              <a:t>Ms</a:t>
            </a:r>
            <a:r>
              <a:rPr lang="en-US" sz="6805" dirty="0">
                <a:solidFill>
                  <a:srgbClr val="000000"/>
                </a:solidFill>
                <a:latin typeface="Antonio Bold"/>
              </a:rPr>
              <a:t>: </a:t>
            </a:r>
            <a:r>
              <a:rPr lang="en-US" sz="7200" dirty="0">
                <a:solidFill>
                  <a:srgbClr val="000000"/>
                </a:solidFill>
                <a:latin typeface="Antonio"/>
              </a:rPr>
              <a:t>Practical Tips </a:t>
            </a:r>
          </a:p>
        </p:txBody>
      </p:sp>
      <p:sp>
        <p:nvSpPr>
          <p:cNvPr id="8" name="TextBox 8"/>
          <p:cNvSpPr txBox="1"/>
          <p:nvPr/>
        </p:nvSpPr>
        <p:spPr>
          <a:xfrm>
            <a:off x="477981" y="3772850"/>
            <a:ext cx="5816184" cy="3792641"/>
          </a:xfrm>
          <a:prstGeom prst="rect">
            <a:avLst/>
          </a:prstGeom>
        </p:spPr>
        <p:txBody>
          <a:bodyPr wrap="square" lIns="0" tIns="0" rIns="0" bIns="0" numCol="1" rtlCol="0" anchor="t">
            <a:spAutoFit/>
          </a:bodyPr>
          <a:lstStyle/>
          <a:p>
            <a:pPr algn="ctr">
              <a:lnSpc>
                <a:spcPts val="10132"/>
              </a:lnSpc>
            </a:pPr>
            <a:r>
              <a:rPr lang="en-US" sz="7200" dirty="0">
                <a:solidFill>
                  <a:srgbClr val="000000"/>
                </a:solidFill>
                <a:latin typeface="Roboto Bold"/>
              </a:rPr>
              <a:t>Identify and control distractions</a:t>
            </a:r>
          </a:p>
        </p:txBody>
      </p:sp>
      <p:sp>
        <p:nvSpPr>
          <p:cNvPr id="11" name="TextBox 8">
            <a:extLst>
              <a:ext uri="{FF2B5EF4-FFF2-40B4-BE49-F238E27FC236}">
                <a16:creationId xmlns:a16="http://schemas.microsoft.com/office/drawing/2014/main" id="{90C3D123-5972-06A8-67C1-DE2C0C427221}"/>
              </a:ext>
            </a:extLst>
          </p:cNvPr>
          <p:cNvSpPr txBox="1"/>
          <p:nvPr/>
        </p:nvSpPr>
        <p:spPr>
          <a:xfrm>
            <a:off x="6629400" y="2960645"/>
            <a:ext cx="10979100" cy="5539978"/>
          </a:xfrm>
          <a:prstGeom prst="rect">
            <a:avLst/>
          </a:prstGeom>
        </p:spPr>
        <p:txBody>
          <a:bodyPr wrap="square" lIns="0" tIns="0" rIns="0" bIns="0" numCol="1" rtlCol="0" anchor="t">
            <a:spAutoFit/>
          </a:bodyPr>
          <a:lstStyle/>
          <a:p>
            <a:pPr>
              <a:lnSpc>
                <a:spcPts val="3360"/>
              </a:lnSpc>
            </a:pPr>
            <a:r>
              <a:rPr lang="en-US" sz="2800" dirty="0">
                <a:solidFill>
                  <a:srgbClr val="000000"/>
                </a:solidFill>
                <a:latin typeface="Roboto"/>
              </a:rPr>
              <a:t>So many things can distract us from studying! Once you recognize the specific ones that disrupt your focus, you can take action to </a:t>
            </a:r>
            <a:r>
              <a:rPr lang="en-US" sz="2800" dirty="0">
                <a:solidFill>
                  <a:srgbClr val="000000"/>
                </a:solidFill>
                <a:latin typeface="Roboto Bold"/>
              </a:rPr>
              <a:t>control your environment</a:t>
            </a:r>
            <a:r>
              <a:rPr lang="en-US" sz="2800" dirty="0">
                <a:solidFill>
                  <a:srgbClr val="000000"/>
                </a:solidFill>
                <a:latin typeface="Roboto"/>
              </a:rPr>
              <a:t> and </a:t>
            </a:r>
            <a:r>
              <a:rPr lang="en-US" sz="2800" dirty="0">
                <a:solidFill>
                  <a:srgbClr val="000000"/>
                </a:solidFill>
                <a:latin typeface="Roboto Bold"/>
              </a:rPr>
              <a:t>reduce distractions</a:t>
            </a:r>
            <a:r>
              <a:rPr lang="en-US" sz="2800" dirty="0">
                <a:solidFill>
                  <a:srgbClr val="000000"/>
                </a:solidFill>
                <a:latin typeface="Roboto"/>
              </a:rPr>
              <a:t>:</a:t>
            </a:r>
            <a:endParaRPr lang="en-US" sz="2500" dirty="0">
              <a:solidFill>
                <a:srgbClr val="000000"/>
              </a:solidFill>
              <a:latin typeface="Roboto"/>
            </a:endParaRPr>
          </a:p>
          <a:p>
            <a:pPr marL="678746" lvl="1" indent="-339373">
              <a:spcBef>
                <a:spcPts val="1200"/>
              </a:spcBef>
              <a:buFont typeface="Arial"/>
              <a:buChar char="•"/>
            </a:pPr>
            <a:r>
              <a:rPr lang="en-US" sz="2500" dirty="0">
                <a:solidFill>
                  <a:srgbClr val="000000"/>
                </a:solidFill>
                <a:latin typeface="Roboto"/>
              </a:rPr>
              <a:t>Put your phone out of sight and/or turn off notifications. </a:t>
            </a:r>
          </a:p>
          <a:p>
            <a:pPr marL="678746" lvl="1" indent="-339373">
              <a:spcBef>
                <a:spcPts val="1200"/>
              </a:spcBef>
              <a:buFont typeface="Arial"/>
              <a:buChar char="•"/>
            </a:pPr>
            <a:r>
              <a:rPr lang="en-US" sz="2500" dirty="0">
                <a:solidFill>
                  <a:srgbClr val="000000"/>
                </a:solidFill>
                <a:latin typeface="Roboto"/>
              </a:rPr>
              <a:t>Set a time limit to make the work feel less daunting. Start out with 20 minutes of work and then a 5 minute break and work up to longer periods of focus.</a:t>
            </a:r>
          </a:p>
          <a:p>
            <a:pPr marL="678746" lvl="1" indent="-339373">
              <a:spcBef>
                <a:spcPts val="1200"/>
              </a:spcBef>
              <a:buFont typeface="Arial"/>
              <a:buChar char="•"/>
            </a:pPr>
            <a:r>
              <a:rPr lang="en-US" sz="2500" dirty="0">
                <a:solidFill>
                  <a:srgbClr val="000000"/>
                </a:solidFill>
                <a:latin typeface="Roboto"/>
              </a:rPr>
              <a:t>Try studying in a location with lower levels of noise.</a:t>
            </a:r>
          </a:p>
          <a:p>
            <a:pPr marL="678746" lvl="1" indent="-339373">
              <a:spcBef>
                <a:spcPts val="1200"/>
              </a:spcBef>
              <a:buFont typeface="Arial"/>
              <a:buChar char="•"/>
            </a:pPr>
            <a:r>
              <a:rPr lang="en-US" sz="2500" dirty="0">
                <a:solidFill>
                  <a:srgbClr val="000000"/>
                </a:solidFill>
                <a:latin typeface="Roboto"/>
              </a:rPr>
              <a:t>If other people in a study group are pulling your attention, try a session or two on your own to see if you are able to focus better.</a:t>
            </a:r>
          </a:p>
          <a:p>
            <a:pPr marL="678746" lvl="1" indent="-339373">
              <a:spcBef>
                <a:spcPts val="1200"/>
              </a:spcBef>
              <a:buFont typeface="Arial"/>
              <a:buChar char="•"/>
            </a:pPr>
            <a:r>
              <a:rPr lang="en-US" sz="2500" dirty="0">
                <a:solidFill>
                  <a:srgbClr val="000000"/>
                </a:solidFill>
                <a:latin typeface="Roboto"/>
              </a:rPr>
              <a:t>If you enjoy background noise, choose instrumental music without lyrics or listen to white/brown noise.</a:t>
            </a:r>
            <a:endParaRPr lang="en-US" sz="2400" dirty="0">
              <a:solidFill>
                <a:srgbClr val="000000"/>
              </a:solidFill>
              <a:latin typeface="Roboto Bold Italics"/>
            </a:endParaRPr>
          </a:p>
        </p:txBody>
      </p:sp>
    </p:spTree>
    <p:extLst>
      <p:ext uri="{BB962C8B-B14F-4D97-AF65-F5344CB8AC3E}">
        <p14:creationId xmlns:p14="http://schemas.microsoft.com/office/powerpoint/2010/main" val="2121975054"/>
      </p:ext>
    </p:extLst>
  </p:cSld>
  <p:clrMapOvr>
    <a:masterClrMapping/>
  </p:clrMapOvr>
  <p:transition>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6622" y="-1"/>
            <a:ext cx="18288000" cy="2473913"/>
          </a:xfrm>
          <a:custGeom>
            <a:avLst/>
            <a:gdLst/>
            <a:ahLst/>
            <a:cxnLst/>
            <a:rect l="l" t="t" r="r" b="b"/>
            <a:pathLst>
              <a:path w="18288000" h="3169283">
                <a:moveTo>
                  <a:pt x="0" y="0"/>
                </a:moveTo>
                <a:lnTo>
                  <a:pt x="18288000" y="0"/>
                </a:lnTo>
                <a:lnTo>
                  <a:pt x="18288000" y="3169283"/>
                </a:lnTo>
                <a:lnTo>
                  <a:pt x="0" y="3169283"/>
                </a:lnTo>
                <a:lnTo>
                  <a:pt x="0" y="0"/>
                </a:lnTo>
                <a:close/>
              </a:path>
            </a:pathLst>
          </a:custGeom>
          <a:blipFill>
            <a:blip r:embed="rId3">
              <a:alphaModFix amt="57600"/>
            </a:blip>
            <a:stretch>
              <a:fillRect t="-422184" b="-35292"/>
            </a:stretch>
          </a:blipFill>
        </p:spPr>
        <p:txBody>
          <a:bodyPr anchor="ctr"/>
          <a:lstStyle/>
          <a:p>
            <a:endParaRPr lang="en-US"/>
          </a:p>
        </p:txBody>
      </p:sp>
      <p:sp>
        <p:nvSpPr>
          <p:cNvPr id="3" name="Freeform 3"/>
          <p:cNvSpPr/>
          <p:nvPr/>
        </p:nvSpPr>
        <p:spPr>
          <a:xfrm>
            <a:off x="0" y="8987357"/>
            <a:ext cx="18288000" cy="1299643"/>
          </a:xfrm>
          <a:custGeom>
            <a:avLst/>
            <a:gdLst/>
            <a:ahLst/>
            <a:cxnLst/>
            <a:rect l="l" t="t" r="r" b="b"/>
            <a:pathLst>
              <a:path w="18334622" h="5230265">
                <a:moveTo>
                  <a:pt x="0" y="0"/>
                </a:moveTo>
                <a:lnTo>
                  <a:pt x="18334622" y="0"/>
                </a:lnTo>
                <a:lnTo>
                  <a:pt x="18334622" y="5230265"/>
                </a:lnTo>
                <a:lnTo>
                  <a:pt x="0" y="5230265"/>
                </a:lnTo>
                <a:lnTo>
                  <a:pt x="0" y="0"/>
                </a:lnTo>
                <a:close/>
              </a:path>
            </a:pathLst>
          </a:custGeom>
          <a:blipFill>
            <a:blip r:embed="rId4">
              <a:extLst>
                <a:ext uri="{96DAC541-7B7A-43D3-8B79-37D633B846F1}">
                  <asvg:svgBlip xmlns:asvg="http://schemas.microsoft.com/office/drawing/2016/SVG/main" r:embed="rId5"/>
                </a:ext>
              </a:extLst>
            </a:blip>
            <a:stretch>
              <a:fillRect l="-255" t="-1" b="-302438"/>
            </a:stretch>
          </a:blipFill>
          <a:ln cap="sq">
            <a:noFill/>
            <a:prstDash val="solid"/>
            <a:miter/>
          </a:ln>
        </p:spPr>
        <p:txBody>
          <a:bodyPr/>
          <a:lstStyle/>
          <a:p>
            <a:endParaRPr lang="en-US"/>
          </a:p>
        </p:txBody>
      </p:sp>
      <p:sp>
        <p:nvSpPr>
          <p:cNvPr id="5" name="Freeform 5"/>
          <p:cNvSpPr/>
          <p:nvPr/>
        </p:nvSpPr>
        <p:spPr>
          <a:xfrm>
            <a:off x="13737597" y="9131954"/>
            <a:ext cx="4353299" cy="999917"/>
          </a:xfrm>
          <a:custGeom>
            <a:avLst/>
            <a:gdLst/>
            <a:ahLst/>
            <a:cxnLst/>
            <a:rect l="l" t="t" r="r" b="b"/>
            <a:pathLst>
              <a:path w="4353299" h="999917">
                <a:moveTo>
                  <a:pt x="0" y="0"/>
                </a:moveTo>
                <a:lnTo>
                  <a:pt x="4353298" y="0"/>
                </a:lnTo>
                <a:lnTo>
                  <a:pt x="4353298" y="999917"/>
                </a:lnTo>
                <a:lnTo>
                  <a:pt x="0" y="999917"/>
                </a:lnTo>
                <a:lnTo>
                  <a:pt x="0" y="0"/>
                </a:lnTo>
                <a:close/>
              </a:path>
            </a:pathLst>
          </a:custGeom>
          <a:blipFill>
            <a:blip r:embed="rId6"/>
            <a:stretch>
              <a:fillRect t="-36037" b="-38352"/>
            </a:stretch>
          </a:blipFill>
        </p:spPr>
        <p:txBody>
          <a:bodyPr/>
          <a:lstStyle/>
          <a:p>
            <a:endParaRPr lang="en-US"/>
          </a:p>
        </p:txBody>
      </p:sp>
      <p:sp>
        <p:nvSpPr>
          <p:cNvPr id="6" name="TextBox 6"/>
          <p:cNvSpPr txBox="1"/>
          <p:nvPr/>
        </p:nvSpPr>
        <p:spPr>
          <a:xfrm>
            <a:off x="0" y="633492"/>
            <a:ext cx="18334622" cy="1143262"/>
          </a:xfrm>
          <a:prstGeom prst="rect">
            <a:avLst/>
          </a:prstGeom>
        </p:spPr>
        <p:txBody>
          <a:bodyPr wrap="square" lIns="0" tIns="0" rIns="0" bIns="0" rtlCol="0" anchor="ctr">
            <a:spAutoFit/>
          </a:bodyPr>
          <a:lstStyle/>
          <a:p>
            <a:pPr algn="ctr">
              <a:lnSpc>
                <a:spcPts val="9527"/>
              </a:lnSpc>
            </a:pPr>
            <a:r>
              <a:rPr lang="en-US" sz="6805" dirty="0">
                <a:solidFill>
                  <a:srgbClr val="000000"/>
                </a:solidFill>
                <a:latin typeface="Antonio Bold"/>
              </a:rPr>
              <a:t>Using the Three </a:t>
            </a:r>
            <a:r>
              <a:rPr lang="en-US" sz="6805" dirty="0" err="1">
                <a:solidFill>
                  <a:srgbClr val="000000"/>
                </a:solidFill>
                <a:latin typeface="Antonio Bold"/>
              </a:rPr>
              <a:t>Ms</a:t>
            </a:r>
            <a:r>
              <a:rPr lang="en-US" sz="6805" dirty="0">
                <a:solidFill>
                  <a:srgbClr val="000000"/>
                </a:solidFill>
                <a:latin typeface="Antonio Bold"/>
              </a:rPr>
              <a:t>: </a:t>
            </a:r>
            <a:r>
              <a:rPr lang="en-US" sz="7200" dirty="0">
                <a:solidFill>
                  <a:srgbClr val="000000"/>
                </a:solidFill>
                <a:latin typeface="Antonio"/>
              </a:rPr>
              <a:t>Practical Tips </a:t>
            </a:r>
          </a:p>
        </p:txBody>
      </p:sp>
      <p:sp>
        <p:nvSpPr>
          <p:cNvPr id="8" name="TextBox 8"/>
          <p:cNvSpPr txBox="1"/>
          <p:nvPr/>
        </p:nvSpPr>
        <p:spPr>
          <a:xfrm>
            <a:off x="477981" y="3772850"/>
            <a:ext cx="5816184" cy="3792641"/>
          </a:xfrm>
          <a:prstGeom prst="rect">
            <a:avLst/>
          </a:prstGeom>
        </p:spPr>
        <p:txBody>
          <a:bodyPr wrap="square" lIns="0" tIns="0" rIns="0" bIns="0" numCol="1" rtlCol="0" anchor="t">
            <a:spAutoFit/>
          </a:bodyPr>
          <a:lstStyle/>
          <a:p>
            <a:pPr algn="ctr">
              <a:lnSpc>
                <a:spcPts val="10132"/>
              </a:lnSpc>
            </a:pPr>
            <a:r>
              <a:rPr lang="en-US" sz="7200" dirty="0">
                <a:solidFill>
                  <a:srgbClr val="000000"/>
                </a:solidFill>
                <a:latin typeface="Roboto Bold"/>
              </a:rPr>
              <a:t>Identify and control distractions</a:t>
            </a:r>
          </a:p>
        </p:txBody>
      </p:sp>
      <p:sp>
        <p:nvSpPr>
          <p:cNvPr id="11" name="TextBox 8">
            <a:extLst>
              <a:ext uri="{FF2B5EF4-FFF2-40B4-BE49-F238E27FC236}">
                <a16:creationId xmlns:a16="http://schemas.microsoft.com/office/drawing/2014/main" id="{90C3D123-5972-06A8-67C1-DE2C0C427221}"/>
              </a:ext>
            </a:extLst>
          </p:cNvPr>
          <p:cNvSpPr txBox="1"/>
          <p:nvPr/>
        </p:nvSpPr>
        <p:spPr>
          <a:xfrm>
            <a:off x="6629400" y="2960645"/>
            <a:ext cx="10979100" cy="5539978"/>
          </a:xfrm>
          <a:prstGeom prst="rect">
            <a:avLst/>
          </a:prstGeom>
        </p:spPr>
        <p:txBody>
          <a:bodyPr wrap="square" lIns="0" tIns="0" rIns="0" bIns="0" numCol="1" rtlCol="0" anchor="t">
            <a:spAutoFit/>
          </a:bodyPr>
          <a:lstStyle/>
          <a:p>
            <a:pPr>
              <a:lnSpc>
                <a:spcPts val="3360"/>
              </a:lnSpc>
            </a:pPr>
            <a:r>
              <a:rPr lang="en-US" sz="2800" dirty="0">
                <a:solidFill>
                  <a:srgbClr val="000000"/>
                </a:solidFill>
                <a:latin typeface="Roboto"/>
              </a:rPr>
              <a:t>So many things can distract us from studying! Once you recognize the specific ones that disrupt your focus, you can take action to </a:t>
            </a:r>
            <a:r>
              <a:rPr lang="en-US" sz="2800" dirty="0">
                <a:solidFill>
                  <a:srgbClr val="000000"/>
                </a:solidFill>
                <a:latin typeface="Roboto Bold"/>
              </a:rPr>
              <a:t>control your environment</a:t>
            </a:r>
            <a:r>
              <a:rPr lang="en-US" sz="2800" dirty="0">
                <a:solidFill>
                  <a:srgbClr val="000000"/>
                </a:solidFill>
                <a:latin typeface="Roboto"/>
              </a:rPr>
              <a:t> and </a:t>
            </a:r>
            <a:r>
              <a:rPr lang="en-US" sz="2800" dirty="0">
                <a:solidFill>
                  <a:srgbClr val="000000"/>
                </a:solidFill>
                <a:latin typeface="Roboto Bold"/>
              </a:rPr>
              <a:t>reduce distractions</a:t>
            </a:r>
            <a:r>
              <a:rPr lang="en-US" sz="2800" dirty="0">
                <a:solidFill>
                  <a:srgbClr val="000000"/>
                </a:solidFill>
                <a:latin typeface="Roboto"/>
              </a:rPr>
              <a:t>:</a:t>
            </a:r>
            <a:endParaRPr lang="en-US" sz="2500" dirty="0">
              <a:solidFill>
                <a:srgbClr val="000000"/>
              </a:solidFill>
              <a:latin typeface="Roboto"/>
            </a:endParaRPr>
          </a:p>
          <a:p>
            <a:pPr marL="678746" lvl="1" indent="-339373">
              <a:spcBef>
                <a:spcPts val="1200"/>
              </a:spcBef>
              <a:buFont typeface="Arial"/>
              <a:buChar char="•"/>
            </a:pPr>
            <a:r>
              <a:rPr lang="en-US" sz="2500" dirty="0">
                <a:solidFill>
                  <a:srgbClr val="000000"/>
                </a:solidFill>
                <a:latin typeface="Roboto"/>
              </a:rPr>
              <a:t>Put your phone out of sight and/or turn off notifications. </a:t>
            </a:r>
          </a:p>
          <a:p>
            <a:pPr marL="678746" lvl="1" indent="-339373">
              <a:spcBef>
                <a:spcPts val="1200"/>
              </a:spcBef>
              <a:buFont typeface="Arial"/>
              <a:buChar char="•"/>
            </a:pPr>
            <a:r>
              <a:rPr lang="en-US" sz="2500" dirty="0">
                <a:solidFill>
                  <a:srgbClr val="000000"/>
                </a:solidFill>
                <a:latin typeface="Roboto"/>
              </a:rPr>
              <a:t>Set a time limit to make the work feel less daunting. Start out with 20 minutes of work and then a 5 minute break and work up to longer periods of focus.</a:t>
            </a:r>
          </a:p>
          <a:p>
            <a:pPr marL="678746" lvl="1" indent="-339373">
              <a:spcBef>
                <a:spcPts val="1200"/>
              </a:spcBef>
              <a:buFont typeface="Arial"/>
              <a:buChar char="•"/>
            </a:pPr>
            <a:r>
              <a:rPr lang="en-US" sz="2500" dirty="0">
                <a:solidFill>
                  <a:srgbClr val="000000"/>
                </a:solidFill>
                <a:latin typeface="Roboto"/>
              </a:rPr>
              <a:t>Try studying in a location with lower levels of noise.</a:t>
            </a:r>
          </a:p>
          <a:p>
            <a:pPr marL="678746" lvl="1" indent="-339373">
              <a:spcBef>
                <a:spcPts val="1200"/>
              </a:spcBef>
              <a:buFont typeface="Arial"/>
              <a:buChar char="•"/>
            </a:pPr>
            <a:r>
              <a:rPr lang="en-US" sz="2500" dirty="0">
                <a:solidFill>
                  <a:srgbClr val="000000"/>
                </a:solidFill>
                <a:latin typeface="Roboto"/>
              </a:rPr>
              <a:t>If other people in a study group are pulling your attention, try a session or two on your own to see if you are able to focus better.</a:t>
            </a:r>
          </a:p>
          <a:p>
            <a:pPr marL="678746" lvl="1" indent="-339373">
              <a:spcBef>
                <a:spcPts val="1200"/>
              </a:spcBef>
              <a:buFont typeface="Arial"/>
              <a:buChar char="•"/>
            </a:pPr>
            <a:r>
              <a:rPr lang="en-US" sz="2500" dirty="0">
                <a:solidFill>
                  <a:srgbClr val="000000"/>
                </a:solidFill>
                <a:latin typeface="Roboto"/>
              </a:rPr>
              <a:t>If you enjoy background noise, choose instrumental music without lyrics or listen to white/brown noise.</a:t>
            </a:r>
            <a:endParaRPr lang="en-US" sz="2400" dirty="0">
              <a:solidFill>
                <a:srgbClr val="000000"/>
              </a:solidFill>
              <a:latin typeface="Roboto Bold Italics"/>
            </a:endParaRPr>
          </a:p>
        </p:txBody>
      </p:sp>
    </p:spTree>
    <p:extLst>
      <p:ext uri="{BB962C8B-B14F-4D97-AF65-F5344CB8AC3E}">
        <p14:creationId xmlns:p14="http://schemas.microsoft.com/office/powerpoint/2010/main" val="2871493184"/>
      </p:ext>
    </p:extLst>
  </p:cSld>
  <p:clrMapOvr>
    <a:masterClrMapping/>
  </p:clrMapOvr>
  <p:transition>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6622" y="-1"/>
            <a:ext cx="18288000" cy="2473913"/>
          </a:xfrm>
          <a:custGeom>
            <a:avLst/>
            <a:gdLst/>
            <a:ahLst/>
            <a:cxnLst/>
            <a:rect l="l" t="t" r="r" b="b"/>
            <a:pathLst>
              <a:path w="18288000" h="3169283">
                <a:moveTo>
                  <a:pt x="0" y="0"/>
                </a:moveTo>
                <a:lnTo>
                  <a:pt x="18288000" y="0"/>
                </a:lnTo>
                <a:lnTo>
                  <a:pt x="18288000" y="3169283"/>
                </a:lnTo>
                <a:lnTo>
                  <a:pt x="0" y="3169283"/>
                </a:lnTo>
                <a:lnTo>
                  <a:pt x="0" y="0"/>
                </a:lnTo>
                <a:close/>
              </a:path>
            </a:pathLst>
          </a:custGeom>
          <a:blipFill>
            <a:blip r:embed="rId3">
              <a:alphaModFix amt="57600"/>
            </a:blip>
            <a:stretch>
              <a:fillRect t="-422184" b="-35292"/>
            </a:stretch>
          </a:blipFill>
        </p:spPr>
        <p:txBody>
          <a:bodyPr anchor="ctr"/>
          <a:lstStyle/>
          <a:p>
            <a:endParaRPr lang="en-US"/>
          </a:p>
        </p:txBody>
      </p:sp>
      <p:sp>
        <p:nvSpPr>
          <p:cNvPr id="3" name="Freeform 3"/>
          <p:cNvSpPr/>
          <p:nvPr/>
        </p:nvSpPr>
        <p:spPr>
          <a:xfrm>
            <a:off x="0" y="8987357"/>
            <a:ext cx="18288000" cy="1299643"/>
          </a:xfrm>
          <a:custGeom>
            <a:avLst/>
            <a:gdLst/>
            <a:ahLst/>
            <a:cxnLst/>
            <a:rect l="l" t="t" r="r" b="b"/>
            <a:pathLst>
              <a:path w="18334622" h="5230265">
                <a:moveTo>
                  <a:pt x="0" y="0"/>
                </a:moveTo>
                <a:lnTo>
                  <a:pt x="18334622" y="0"/>
                </a:lnTo>
                <a:lnTo>
                  <a:pt x="18334622" y="5230265"/>
                </a:lnTo>
                <a:lnTo>
                  <a:pt x="0" y="5230265"/>
                </a:lnTo>
                <a:lnTo>
                  <a:pt x="0" y="0"/>
                </a:lnTo>
                <a:close/>
              </a:path>
            </a:pathLst>
          </a:custGeom>
          <a:blipFill>
            <a:blip r:embed="rId4">
              <a:extLst>
                <a:ext uri="{96DAC541-7B7A-43D3-8B79-37D633B846F1}">
                  <asvg:svgBlip xmlns:asvg="http://schemas.microsoft.com/office/drawing/2016/SVG/main" r:embed="rId5"/>
                </a:ext>
              </a:extLst>
            </a:blip>
            <a:stretch>
              <a:fillRect l="-255" t="-1" b="-302438"/>
            </a:stretch>
          </a:blipFill>
          <a:ln cap="sq">
            <a:noFill/>
            <a:prstDash val="solid"/>
            <a:miter/>
          </a:ln>
        </p:spPr>
        <p:txBody>
          <a:bodyPr/>
          <a:lstStyle/>
          <a:p>
            <a:endParaRPr lang="en-US"/>
          </a:p>
        </p:txBody>
      </p:sp>
      <p:sp>
        <p:nvSpPr>
          <p:cNvPr id="5" name="Freeform 5"/>
          <p:cNvSpPr/>
          <p:nvPr/>
        </p:nvSpPr>
        <p:spPr>
          <a:xfrm>
            <a:off x="13737597" y="9131954"/>
            <a:ext cx="4353299" cy="999917"/>
          </a:xfrm>
          <a:custGeom>
            <a:avLst/>
            <a:gdLst/>
            <a:ahLst/>
            <a:cxnLst/>
            <a:rect l="l" t="t" r="r" b="b"/>
            <a:pathLst>
              <a:path w="4353299" h="999917">
                <a:moveTo>
                  <a:pt x="0" y="0"/>
                </a:moveTo>
                <a:lnTo>
                  <a:pt x="4353298" y="0"/>
                </a:lnTo>
                <a:lnTo>
                  <a:pt x="4353298" y="999917"/>
                </a:lnTo>
                <a:lnTo>
                  <a:pt x="0" y="999917"/>
                </a:lnTo>
                <a:lnTo>
                  <a:pt x="0" y="0"/>
                </a:lnTo>
                <a:close/>
              </a:path>
            </a:pathLst>
          </a:custGeom>
          <a:blipFill>
            <a:blip r:embed="rId6"/>
            <a:stretch>
              <a:fillRect t="-36037" b="-38352"/>
            </a:stretch>
          </a:blipFill>
        </p:spPr>
        <p:txBody>
          <a:bodyPr/>
          <a:lstStyle/>
          <a:p>
            <a:endParaRPr lang="en-US"/>
          </a:p>
        </p:txBody>
      </p:sp>
      <p:sp>
        <p:nvSpPr>
          <p:cNvPr id="6" name="TextBox 6"/>
          <p:cNvSpPr txBox="1"/>
          <p:nvPr/>
        </p:nvSpPr>
        <p:spPr>
          <a:xfrm>
            <a:off x="0" y="633492"/>
            <a:ext cx="18334622" cy="1143262"/>
          </a:xfrm>
          <a:prstGeom prst="rect">
            <a:avLst/>
          </a:prstGeom>
        </p:spPr>
        <p:txBody>
          <a:bodyPr wrap="square" lIns="0" tIns="0" rIns="0" bIns="0" rtlCol="0" anchor="ctr">
            <a:spAutoFit/>
          </a:bodyPr>
          <a:lstStyle/>
          <a:p>
            <a:pPr algn="ctr">
              <a:lnSpc>
                <a:spcPts val="9527"/>
              </a:lnSpc>
            </a:pPr>
            <a:r>
              <a:rPr lang="en-US" sz="6805" dirty="0">
                <a:solidFill>
                  <a:srgbClr val="000000"/>
                </a:solidFill>
                <a:latin typeface="Antonio Bold"/>
              </a:rPr>
              <a:t>Using the Three </a:t>
            </a:r>
            <a:r>
              <a:rPr lang="en-US" sz="6805" dirty="0" err="1">
                <a:solidFill>
                  <a:srgbClr val="000000"/>
                </a:solidFill>
                <a:latin typeface="Antonio Bold"/>
              </a:rPr>
              <a:t>Ms</a:t>
            </a:r>
            <a:r>
              <a:rPr lang="en-US" sz="6805" dirty="0">
                <a:solidFill>
                  <a:srgbClr val="000000"/>
                </a:solidFill>
                <a:latin typeface="Antonio Bold"/>
              </a:rPr>
              <a:t>: </a:t>
            </a:r>
            <a:r>
              <a:rPr lang="en-US" sz="7200" dirty="0">
                <a:solidFill>
                  <a:srgbClr val="000000"/>
                </a:solidFill>
                <a:latin typeface="Antonio"/>
              </a:rPr>
              <a:t>Practical Tips </a:t>
            </a:r>
          </a:p>
        </p:txBody>
      </p:sp>
      <p:sp>
        <p:nvSpPr>
          <p:cNvPr id="8" name="TextBox 8"/>
          <p:cNvSpPr txBox="1"/>
          <p:nvPr/>
        </p:nvSpPr>
        <p:spPr>
          <a:xfrm>
            <a:off x="457200" y="3531070"/>
            <a:ext cx="5816184" cy="3792641"/>
          </a:xfrm>
          <a:prstGeom prst="rect">
            <a:avLst/>
          </a:prstGeom>
        </p:spPr>
        <p:txBody>
          <a:bodyPr wrap="square" lIns="0" tIns="0" rIns="0" bIns="0" numCol="1" rtlCol="0" anchor="t">
            <a:spAutoFit/>
          </a:bodyPr>
          <a:lstStyle/>
          <a:p>
            <a:pPr algn="ctr">
              <a:lnSpc>
                <a:spcPts val="10132"/>
              </a:lnSpc>
            </a:pPr>
            <a:r>
              <a:rPr lang="en-US" sz="7200" dirty="0">
                <a:solidFill>
                  <a:srgbClr val="000000"/>
                </a:solidFill>
                <a:latin typeface="Roboto Bold"/>
              </a:rPr>
              <a:t>Reduce digital distractions</a:t>
            </a:r>
          </a:p>
        </p:txBody>
      </p:sp>
      <p:sp>
        <p:nvSpPr>
          <p:cNvPr id="11" name="TextBox 8">
            <a:extLst>
              <a:ext uri="{FF2B5EF4-FFF2-40B4-BE49-F238E27FC236}">
                <a16:creationId xmlns:a16="http://schemas.microsoft.com/office/drawing/2014/main" id="{90C3D123-5972-06A8-67C1-DE2C0C427221}"/>
              </a:ext>
            </a:extLst>
          </p:cNvPr>
          <p:cNvSpPr txBox="1"/>
          <p:nvPr/>
        </p:nvSpPr>
        <p:spPr>
          <a:xfrm>
            <a:off x="6525068" y="2958526"/>
            <a:ext cx="10979100" cy="5666936"/>
          </a:xfrm>
          <a:prstGeom prst="rect">
            <a:avLst/>
          </a:prstGeom>
        </p:spPr>
        <p:txBody>
          <a:bodyPr wrap="square" lIns="0" tIns="0" rIns="0" bIns="0" numCol="1" rtlCol="0" anchor="t">
            <a:spAutoFit/>
          </a:bodyPr>
          <a:lstStyle/>
          <a:p>
            <a:pPr>
              <a:lnSpc>
                <a:spcPts val="3300"/>
              </a:lnSpc>
            </a:pPr>
            <a:r>
              <a:rPr lang="en-US" sz="2800" dirty="0">
                <a:solidFill>
                  <a:srgbClr val="000000"/>
                </a:solidFill>
                <a:latin typeface="Roboto"/>
              </a:rPr>
              <a:t>Being constantly distracted by our phones is a problem almost everyone has experienced! To reclaim your focus and stay on task, try the following:</a:t>
            </a:r>
            <a:endParaRPr lang="en-US" sz="2400" dirty="0">
              <a:solidFill>
                <a:srgbClr val="000000"/>
              </a:solidFill>
              <a:latin typeface="Roboto"/>
            </a:endParaRPr>
          </a:p>
          <a:p>
            <a:pPr>
              <a:lnSpc>
                <a:spcPts val="3300"/>
              </a:lnSpc>
            </a:pPr>
            <a:endParaRPr lang="en-US" sz="1200" dirty="0">
              <a:solidFill>
                <a:srgbClr val="000000"/>
              </a:solidFill>
              <a:latin typeface="Roboto"/>
            </a:endParaRPr>
          </a:p>
          <a:p>
            <a:pPr marL="678746" lvl="1" indent="-339373">
              <a:spcBef>
                <a:spcPts val="1200"/>
              </a:spcBef>
              <a:buFont typeface="Arial"/>
              <a:buChar char="•"/>
            </a:pPr>
            <a:r>
              <a:rPr lang="en-US" sz="2400" dirty="0">
                <a:solidFill>
                  <a:srgbClr val="000000"/>
                </a:solidFill>
                <a:latin typeface="Roboto"/>
              </a:rPr>
              <a:t>Put your phone out of sight or turn off notifications and intentionally use it as a reward once you've finished your power hour or completed a goal.</a:t>
            </a:r>
          </a:p>
          <a:p>
            <a:pPr marL="678746" lvl="1" indent="-339373">
              <a:spcBef>
                <a:spcPts val="1200"/>
              </a:spcBef>
              <a:buFont typeface="Arial"/>
              <a:buChar char="•"/>
            </a:pPr>
            <a:r>
              <a:rPr lang="en-US" sz="2400" dirty="0">
                <a:solidFill>
                  <a:srgbClr val="000000"/>
                </a:solidFill>
                <a:latin typeface="Roboto"/>
              </a:rPr>
              <a:t>As an experiment, track the number of times you look at your phone or get off task each power hour. See if you can reduce this number the next time you are studying!</a:t>
            </a:r>
          </a:p>
          <a:p>
            <a:pPr marL="678746" lvl="1" indent="-339373">
              <a:spcBef>
                <a:spcPts val="1200"/>
              </a:spcBef>
              <a:buFont typeface="Arial"/>
              <a:buChar char="•"/>
            </a:pPr>
            <a:r>
              <a:rPr lang="en-US" sz="2400" dirty="0">
                <a:solidFill>
                  <a:srgbClr val="000000"/>
                </a:solidFill>
                <a:latin typeface="Roboto"/>
              </a:rPr>
              <a:t>We can also become distracted by our phone because we want a break from what we are currently working on. Check out this 2-minute video for tips to help you recognize and break this habit: </a:t>
            </a:r>
          </a:p>
          <a:p>
            <a:pPr>
              <a:lnSpc>
                <a:spcPts val="5016"/>
              </a:lnSpc>
            </a:pPr>
            <a:endParaRPr lang="en-US" sz="2400" dirty="0">
              <a:solidFill>
                <a:srgbClr val="000000"/>
              </a:solidFill>
              <a:latin typeface="Roboto Bold Italics"/>
            </a:endParaRPr>
          </a:p>
        </p:txBody>
      </p:sp>
      <p:sp>
        <p:nvSpPr>
          <p:cNvPr id="4" name="Freeform 8">
            <a:extLst>
              <a:ext uri="{FF2B5EF4-FFF2-40B4-BE49-F238E27FC236}">
                <a16:creationId xmlns:a16="http://schemas.microsoft.com/office/drawing/2014/main" id="{3DF1E35B-670E-E7C3-6FF1-A3E164CA03CF}"/>
              </a:ext>
            </a:extLst>
          </p:cNvPr>
          <p:cNvSpPr/>
          <p:nvPr/>
        </p:nvSpPr>
        <p:spPr>
          <a:xfrm>
            <a:off x="13868400" y="7734300"/>
            <a:ext cx="1066800" cy="1021487"/>
          </a:xfrm>
          <a:custGeom>
            <a:avLst/>
            <a:gdLst/>
            <a:ahLst/>
            <a:cxnLst/>
            <a:rect l="l" t="t" r="r" b="b"/>
            <a:pathLst>
              <a:path w="2097926" h="2097926">
                <a:moveTo>
                  <a:pt x="0" y="0"/>
                </a:moveTo>
                <a:lnTo>
                  <a:pt x="2097926" y="0"/>
                </a:lnTo>
                <a:lnTo>
                  <a:pt x="2097926" y="2097926"/>
                </a:lnTo>
                <a:lnTo>
                  <a:pt x="0" y="2097926"/>
                </a:lnTo>
                <a:lnTo>
                  <a:pt x="0" y="0"/>
                </a:lnTo>
                <a:close/>
              </a:path>
            </a:pathLst>
          </a:custGeom>
          <a:blipFill>
            <a:blip r:embed="rId7"/>
            <a:stretch>
              <a:fillRect/>
            </a:stretch>
          </a:blipFill>
        </p:spPr>
        <p:txBody>
          <a:bodyPr/>
          <a:lstStyle/>
          <a:p>
            <a:endParaRPr lang="en-US"/>
          </a:p>
        </p:txBody>
      </p:sp>
    </p:spTree>
    <p:extLst>
      <p:ext uri="{BB962C8B-B14F-4D97-AF65-F5344CB8AC3E}">
        <p14:creationId xmlns:p14="http://schemas.microsoft.com/office/powerpoint/2010/main" val="4069829144"/>
      </p:ext>
    </p:extLst>
  </p:cSld>
  <p:clrMapOvr>
    <a:masterClrMapping/>
  </p:clrMapOvr>
  <p:transition>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6622" y="-1"/>
            <a:ext cx="18288000" cy="2473913"/>
          </a:xfrm>
          <a:custGeom>
            <a:avLst/>
            <a:gdLst/>
            <a:ahLst/>
            <a:cxnLst/>
            <a:rect l="l" t="t" r="r" b="b"/>
            <a:pathLst>
              <a:path w="18288000" h="3169283">
                <a:moveTo>
                  <a:pt x="0" y="0"/>
                </a:moveTo>
                <a:lnTo>
                  <a:pt x="18288000" y="0"/>
                </a:lnTo>
                <a:lnTo>
                  <a:pt x="18288000" y="3169283"/>
                </a:lnTo>
                <a:lnTo>
                  <a:pt x="0" y="3169283"/>
                </a:lnTo>
                <a:lnTo>
                  <a:pt x="0" y="0"/>
                </a:lnTo>
                <a:close/>
              </a:path>
            </a:pathLst>
          </a:custGeom>
          <a:blipFill>
            <a:blip r:embed="rId3">
              <a:alphaModFix amt="57600"/>
            </a:blip>
            <a:stretch>
              <a:fillRect t="-422184" b="-35292"/>
            </a:stretch>
          </a:blipFill>
        </p:spPr>
        <p:txBody>
          <a:bodyPr anchor="ctr"/>
          <a:lstStyle/>
          <a:p>
            <a:endParaRPr lang="en-US"/>
          </a:p>
        </p:txBody>
      </p:sp>
      <p:sp>
        <p:nvSpPr>
          <p:cNvPr id="3" name="Freeform 3"/>
          <p:cNvSpPr/>
          <p:nvPr/>
        </p:nvSpPr>
        <p:spPr>
          <a:xfrm>
            <a:off x="0" y="8987357"/>
            <a:ext cx="18288000" cy="1299643"/>
          </a:xfrm>
          <a:custGeom>
            <a:avLst/>
            <a:gdLst/>
            <a:ahLst/>
            <a:cxnLst/>
            <a:rect l="l" t="t" r="r" b="b"/>
            <a:pathLst>
              <a:path w="18334622" h="5230265">
                <a:moveTo>
                  <a:pt x="0" y="0"/>
                </a:moveTo>
                <a:lnTo>
                  <a:pt x="18334622" y="0"/>
                </a:lnTo>
                <a:lnTo>
                  <a:pt x="18334622" y="5230265"/>
                </a:lnTo>
                <a:lnTo>
                  <a:pt x="0" y="5230265"/>
                </a:lnTo>
                <a:lnTo>
                  <a:pt x="0" y="0"/>
                </a:lnTo>
                <a:close/>
              </a:path>
            </a:pathLst>
          </a:custGeom>
          <a:blipFill>
            <a:blip r:embed="rId4">
              <a:extLst>
                <a:ext uri="{96DAC541-7B7A-43D3-8B79-37D633B846F1}">
                  <asvg:svgBlip xmlns:asvg="http://schemas.microsoft.com/office/drawing/2016/SVG/main" r:embed="rId5"/>
                </a:ext>
              </a:extLst>
            </a:blip>
            <a:stretch>
              <a:fillRect l="-255" t="-1" b="-302438"/>
            </a:stretch>
          </a:blipFill>
          <a:ln cap="sq">
            <a:noFill/>
            <a:prstDash val="solid"/>
            <a:miter/>
          </a:ln>
        </p:spPr>
        <p:txBody>
          <a:bodyPr/>
          <a:lstStyle/>
          <a:p>
            <a:endParaRPr lang="en-US"/>
          </a:p>
        </p:txBody>
      </p:sp>
      <p:sp>
        <p:nvSpPr>
          <p:cNvPr id="5" name="Freeform 5"/>
          <p:cNvSpPr/>
          <p:nvPr/>
        </p:nvSpPr>
        <p:spPr>
          <a:xfrm>
            <a:off x="13737597" y="9131954"/>
            <a:ext cx="4353299" cy="999917"/>
          </a:xfrm>
          <a:custGeom>
            <a:avLst/>
            <a:gdLst/>
            <a:ahLst/>
            <a:cxnLst/>
            <a:rect l="l" t="t" r="r" b="b"/>
            <a:pathLst>
              <a:path w="4353299" h="999917">
                <a:moveTo>
                  <a:pt x="0" y="0"/>
                </a:moveTo>
                <a:lnTo>
                  <a:pt x="4353298" y="0"/>
                </a:lnTo>
                <a:lnTo>
                  <a:pt x="4353298" y="999917"/>
                </a:lnTo>
                <a:lnTo>
                  <a:pt x="0" y="999917"/>
                </a:lnTo>
                <a:lnTo>
                  <a:pt x="0" y="0"/>
                </a:lnTo>
                <a:close/>
              </a:path>
            </a:pathLst>
          </a:custGeom>
          <a:blipFill>
            <a:blip r:embed="rId6"/>
            <a:stretch>
              <a:fillRect t="-36037" b="-38352"/>
            </a:stretch>
          </a:blipFill>
        </p:spPr>
        <p:txBody>
          <a:bodyPr/>
          <a:lstStyle/>
          <a:p>
            <a:endParaRPr lang="en-US"/>
          </a:p>
        </p:txBody>
      </p:sp>
      <p:sp>
        <p:nvSpPr>
          <p:cNvPr id="6" name="TextBox 6"/>
          <p:cNvSpPr txBox="1"/>
          <p:nvPr/>
        </p:nvSpPr>
        <p:spPr>
          <a:xfrm>
            <a:off x="0" y="633492"/>
            <a:ext cx="18334622" cy="1143262"/>
          </a:xfrm>
          <a:prstGeom prst="rect">
            <a:avLst/>
          </a:prstGeom>
        </p:spPr>
        <p:txBody>
          <a:bodyPr wrap="square" lIns="0" tIns="0" rIns="0" bIns="0" rtlCol="0" anchor="ctr">
            <a:spAutoFit/>
          </a:bodyPr>
          <a:lstStyle/>
          <a:p>
            <a:pPr algn="ctr">
              <a:lnSpc>
                <a:spcPts val="9527"/>
              </a:lnSpc>
            </a:pPr>
            <a:r>
              <a:rPr lang="en-US" sz="6805" dirty="0">
                <a:solidFill>
                  <a:srgbClr val="000000"/>
                </a:solidFill>
                <a:latin typeface="Antonio Bold"/>
              </a:rPr>
              <a:t>Using the Three </a:t>
            </a:r>
            <a:r>
              <a:rPr lang="en-US" sz="6805" dirty="0" err="1">
                <a:solidFill>
                  <a:srgbClr val="000000"/>
                </a:solidFill>
                <a:latin typeface="Antonio Bold"/>
              </a:rPr>
              <a:t>Ms</a:t>
            </a:r>
            <a:r>
              <a:rPr lang="en-US" sz="6805" dirty="0">
                <a:solidFill>
                  <a:srgbClr val="000000"/>
                </a:solidFill>
                <a:latin typeface="Antonio Bold"/>
              </a:rPr>
              <a:t>: </a:t>
            </a:r>
            <a:r>
              <a:rPr lang="en-US" sz="7200" dirty="0">
                <a:solidFill>
                  <a:srgbClr val="000000"/>
                </a:solidFill>
                <a:latin typeface="Antonio"/>
              </a:rPr>
              <a:t>Practical Tips </a:t>
            </a:r>
          </a:p>
        </p:txBody>
      </p:sp>
      <p:sp>
        <p:nvSpPr>
          <p:cNvPr id="8" name="TextBox 8"/>
          <p:cNvSpPr txBox="1"/>
          <p:nvPr/>
        </p:nvSpPr>
        <p:spPr>
          <a:xfrm>
            <a:off x="457200" y="3144138"/>
            <a:ext cx="6019800" cy="4725589"/>
          </a:xfrm>
          <a:prstGeom prst="rect">
            <a:avLst/>
          </a:prstGeom>
        </p:spPr>
        <p:txBody>
          <a:bodyPr wrap="square" lIns="0" tIns="0" rIns="0" bIns="0" numCol="1" rtlCol="0" anchor="t">
            <a:spAutoFit/>
          </a:bodyPr>
          <a:lstStyle/>
          <a:p>
            <a:pPr algn="ctr">
              <a:lnSpc>
                <a:spcPts val="9400"/>
              </a:lnSpc>
            </a:pPr>
            <a:r>
              <a:rPr lang="en-US" sz="6400" dirty="0">
                <a:solidFill>
                  <a:srgbClr val="000000"/>
                </a:solidFill>
                <a:latin typeface="Roboto Bold"/>
              </a:rPr>
              <a:t>Consolidate memories with </a:t>
            </a:r>
          </a:p>
          <a:p>
            <a:pPr algn="ctr">
              <a:lnSpc>
                <a:spcPts val="9400"/>
              </a:lnSpc>
            </a:pPr>
            <a:r>
              <a:rPr lang="en-US" sz="6400" dirty="0">
                <a:solidFill>
                  <a:srgbClr val="000000"/>
                </a:solidFill>
                <a:latin typeface="Roboto Bold"/>
              </a:rPr>
              <a:t>a good night’s</a:t>
            </a:r>
          </a:p>
          <a:p>
            <a:pPr algn="ctr">
              <a:lnSpc>
                <a:spcPts val="9400"/>
              </a:lnSpc>
            </a:pPr>
            <a:r>
              <a:rPr lang="en-US" sz="6400" dirty="0">
                <a:solidFill>
                  <a:srgbClr val="000000"/>
                </a:solidFill>
                <a:latin typeface="Roboto Bold"/>
              </a:rPr>
              <a:t>sleep</a:t>
            </a:r>
          </a:p>
        </p:txBody>
      </p:sp>
      <p:sp>
        <p:nvSpPr>
          <p:cNvPr id="11" name="TextBox 8">
            <a:extLst>
              <a:ext uri="{FF2B5EF4-FFF2-40B4-BE49-F238E27FC236}">
                <a16:creationId xmlns:a16="http://schemas.microsoft.com/office/drawing/2014/main" id="{90C3D123-5972-06A8-67C1-DE2C0C427221}"/>
              </a:ext>
            </a:extLst>
          </p:cNvPr>
          <p:cNvSpPr txBox="1"/>
          <p:nvPr/>
        </p:nvSpPr>
        <p:spPr>
          <a:xfrm>
            <a:off x="6934200" y="3144138"/>
            <a:ext cx="10744200" cy="5293757"/>
          </a:xfrm>
          <a:prstGeom prst="rect">
            <a:avLst/>
          </a:prstGeom>
        </p:spPr>
        <p:txBody>
          <a:bodyPr wrap="square" lIns="0" tIns="0" rIns="0" bIns="0" numCol="1" rtlCol="0" anchor="t">
            <a:spAutoFit/>
          </a:bodyPr>
          <a:lstStyle/>
          <a:p>
            <a:r>
              <a:rPr lang="en-US" sz="2800" dirty="0">
                <a:solidFill>
                  <a:srgbClr val="000000"/>
                </a:solidFill>
                <a:latin typeface="Roboto Bold"/>
              </a:rPr>
              <a:t>Getting regular sleep</a:t>
            </a:r>
            <a:r>
              <a:rPr lang="en-US" sz="2800" dirty="0">
                <a:solidFill>
                  <a:srgbClr val="000000"/>
                </a:solidFill>
                <a:latin typeface="Roboto"/>
              </a:rPr>
              <a:t> isn’t just important for your alertness on exam days, but it actually helps you be a more effective learner. Sleep is a key part of </a:t>
            </a:r>
            <a:r>
              <a:rPr lang="en-US" sz="2800" dirty="0">
                <a:solidFill>
                  <a:srgbClr val="000000"/>
                </a:solidFill>
                <a:latin typeface="Roboto Bold"/>
              </a:rPr>
              <a:t>consolidating</a:t>
            </a:r>
            <a:r>
              <a:rPr lang="en-US" sz="2800" dirty="0">
                <a:solidFill>
                  <a:srgbClr val="000000"/>
                </a:solidFill>
                <a:latin typeface="Roboto"/>
              </a:rPr>
              <a:t> memories so that they can be more easily retrieved later:</a:t>
            </a:r>
          </a:p>
          <a:p>
            <a:endParaRPr lang="en-US" sz="1100" dirty="0">
              <a:solidFill>
                <a:srgbClr val="000000"/>
              </a:solidFill>
              <a:latin typeface="Roboto"/>
            </a:endParaRPr>
          </a:p>
          <a:p>
            <a:pPr marL="721925" lvl="1" indent="-360962">
              <a:spcBef>
                <a:spcPts val="1200"/>
              </a:spcBef>
              <a:buFont typeface="Arial"/>
              <a:buChar char="•"/>
            </a:pPr>
            <a:r>
              <a:rPr lang="en-US" sz="2400" dirty="0">
                <a:solidFill>
                  <a:srgbClr val="000000"/>
                </a:solidFill>
                <a:latin typeface="Roboto"/>
              </a:rPr>
              <a:t>Get in a regular sleep and waking schedule so that your body knows when to expect it.</a:t>
            </a:r>
          </a:p>
          <a:p>
            <a:pPr marL="721925" lvl="1" indent="-360962">
              <a:spcBef>
                <a:spcPts val="1200"/>
              </a:spcBef>
              <a:buFont typeface="Arial"/>
              <a:buChar char="•"/>
            </a:pPr>
            <a:r>
              <a:rPr lang="en-US" sz="2400" dirty="0">
                <a:solidFill>
                  <a:srgbClr val="000000"/>
                </a:solidFill>
                <a:latin typeface="Roboto"/>
              </a:rPr>
              <a:t>Develop a bedtime routine that helps your brain wind down after a long day of studying and working.</a:t>
            </a:r>
          </a:p>
          <a:p>
            <a:pPr marL="721925" lvl="1" indent="-360962">
              <a:spcBef>
                <a:spcPts val="1200"/>
              </a:spcBef>
              <a:buFont typeface="Arial"/>
              <a:buChar char="•"/>
            </a:pPr>
            <a:r>
              <a:rPr lang="en-US" sz="2400" dirty="0">
                <a:solidFill>
                  <a:srgbClr val="000000"/>
                </a:solidFill>
                <a:latin typeface="Roboto"/>
              </a:rPr>
              <a:t>Don't use your bed for studying, because this can make it take longer to fall asleep.</a:t>
            </a:r>
          </a:p>
          <a:p>
            <a:pPr marL="721925" lvl="1" indent="-360962">
              <a:spcBef>
                <a:spcPts val="1200"/>
              </a:spcBef>
              <a:buFont typeface="Arial"/>
              <a:buChar char="•"/>
            </a:pPr>
            <a:r>
              <a:rPr lang="en-US" sz="2400" dirty="0">
                <a:solidFill>
                  <a:srgbClr val="000000"/>
                </a:solidFill>
                <a:latin typeface="Roboto"/>
              </a:rPr>
              <a:t>Reduce your reliance on caffeine and energy drinks to stay alert. </a:t>
            </a:r>
          </a:p>
        </p:txBody>
      </p:sp>
    </p:spTree>
    <p:extLst>
      <p:ext uri="{BB962C8B-B14F-4D97-AF65-F5344CB8AC3E}">
        <p14:creationId xmlns:p14="http://schemas.microsoft.com/office/powerpoint/2010/main" val="1375604148"/>
      </p:ext>
    </p:extLst>
  </p:cSld>
  <p:clrMapOvr>
    <a:masterClrMapping/>
  </p:clrMapOvr>
  <p:transition>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6622" y="-1"/>
            <a:ext cx="18288000" cy="2473913"/>
          </a:xfrm>
          <a:custGeom>
            <a:avLst/>
            <a:gdLst/>
            <a:ahLst/>
            <a:cxnLst/>
            <a:rect l="l" t="t" r="r" b="b"/>
            <a:pathLst>
              <a:path w="18288000" h="3169283">
                <a:moveTo>
                  <a:pt x="0" y="0"/>
                </a:moveTo>
                <a:lnTo>
                  <a:pt x="18288000" y="0"/>
                </a:lnTo>
                <a:lnTo>
                  <a:pt x="18288000" y="3169283"/>
                </a:lnTo>
                <a:lnTo>
                  <a:pt x="0" y="3169283"/>
                </a:lnTo>
                <a:lnTo>
                  <a:pt x="0" y="0"/>
                </a:lnTo>
                <a:close/>
              </a:path>
            </a:pathLst>
          </a:custGeom>
          <a:blipFill>
            <a:blip r:embed="rId3">
              <a:alphaModFix amt="57600"/>
            </a:blip>
            <a:stretch>
              <a:fillRect t="-422184" b="-35292"/>
            </a:stretch>
          </a:blipFill>
        </p:spPr>
        <p:txBody>
          <a:bodyPr anchor="ctr"/>
          <a:lstStyle/>
          <a:p>
            <a:endParaRPr lang="en-US"/>
          </a:p>
        </p:txBody>
      </p:sp>
      <p:sp>
        <p:nvSpPr>
          <p:cNvPr id="3" name="Freeform 3"/>
          <p:cNvSpPr/>
          <p:nvPr/>
        </p:nvSpPr>
        <p:spPr>
          <a:xfrm>
            <a:off x="0" y="8987357"/>
            <a:ext cx="18288000" cy="1299643"/>
          </a:xfrm>
          <a:custGeom>
            <a:avLst/>
            <a:gdLst/>
            <a:ahLst/>
            <a:cxnLst/>
            <a:rect l="l" t="t" r="r" b="b"/>
            <a:pathLst>
              <a:path w="18334622" h="5230265">
                <a:moveTo>
                  <a:pt x="0" y="0"/>
                </a:moveTo>
                <a:lnTo>
                  <a:pt x="18334622" y="0"/>
                </a:lnTo>
                <a:lnTo>
                  <a:pt x="18334622" y="5230265"/>
                </a:lnTo>
                <a:lnTo>
                  <a:pt x="0" y="5230265"/>
                </a:lnTo>
                <a:lnTo>
                  <a:pt x="0" y="0"/>
                </a:lnTo>
                <a:close/>
              </a:path>
            </a:pathLst>
          </a:custGeom>
          <a:blipFill>
            <a:blip r:embed="rId4">
              <a:extLst>
                <a:ext uri="{96DAC541-7B7A-43D3-8B79-37D633B846F1}">
                  <asvg:svgBlip xmlns:asvg="http://schemas.microsoft.com/office/drawing/2016/SVG/main" r:embed="rId5"/>
                </a:ext>
              </a:extLst>
            </a:blip>
            <a:stretch>
              <a:fillRect l="-255" t="-1" b="-302438"/>
            </a:stretch>
          </a:blipFill>
          <a:ln cap="sq">
            <a:noFill/>
            <a:prstDash val="solid"/>
            <a:miter/>
          </a:ln>
        </p:spPr>
        <p:txBody>
          <a:bodyPr/>
          <a:lstStyle/>
          <a:p>
            <a:endParaRPr lang="en-US"/>
          </a:p>
        </p:txBody>
      </p:sp>
      <p:sp>
        <p:nvSpPr>
          <p:cNvPr id="5" name="Freeform 5"/>
          <p:cNvSpPr/>
          <p:nvPr/>
        </p:nvSpPr>
        <p:spPr>
          <a:xfrm>
            <a:off x="13737597" y="9131954"/>
            <a:ext cx="4353299" cy="999917"/>
          </a:xfrm>
          <a:custGeom>
            <a:avLst/>
            <a:gdLst/>
            <a:ahLst/>
            <a:cxnLst/>
            <a:rect l="l" t="t" r="r" b="b"/>
            <a:pathLst>
              <a:path w="4353299" h="999917">
                <a:moveTo>
                  <a:pt x="0" y="0"/>
                </a:moveTo>
                <a:lnTo>
                  <a:pt x="4353298" y="0"/>
                </a:lnTo>
                <a:lnTo>
                  <a:pt x="4353298" y="999917"/>
                </a:lnTo>
                <a:lnTo>
                  <a:pt x="0" y="999917"/>
                </a:lnTo>
                <a:lnTo>
                  <a:pt x="0" y="0"/>
                </a:lnTo>
                <a:close/>
              </a:path>
            </a:pathLst>
          </a:custGeom>
          <a:blipFill>
            <a:blip r:embed="rId6"/>
            <a:stretch>
              <a:fillRect t="-36037" b="-38352"/>
            </a:stretch>
          </a:blipFill>
        </p:spPr>
        <p:txBody>
          <a:bodyPr/>
          <a:lstStyle/>
          <a:p>
            <a:endParaRPr lang="en-US"/>
          </a:p>
        </p:txBody>
      </p:sp>
      <p:sp>
        <p:nvSpPr>
          <p:cNvPr id="6" name="TextBox 6"/>
          <p:cNvSpPr txBox="1"/>
          <p:nvPr/>
        </p:nvSpPr>
        <p:spPr>
          <a:xfrm>
            <a:off x="0" y="633492"/>
            <a:ext cx="18334622" cy="1143262"/>
          </a:xfrm>
          <a:prstGeom prst="rect">
            <a:avLst/>
          </a:prstGeom>
        </p:spPr>
        <p:txBody>
          <a:bodyPr wrap="square" lIns="0" tIns="0" rIns="0" bIns="0" rtlCol="0" anchor="ctr">
            <a:spAutoFit/>
          </a:bodyPr>
          <a:lstStyle/>
          <a:p>
            <a:pPr algn="ctr">
              <a:lnSpc>
                <a:spcPts val="9527"/>
              </a:lnSpc>
            </a:pPr>
            <a:r>
              <a:rPr lang="en-US" sz="6805" dirty="0">
                <a:solidFill>
                  <a:srgbClr val="000000"/>
                </a:solidFill>
                <a:latin typeface="Antonio Bold"/>
              </a:rPr>
              <a:t>Using the Three </a:t>
            </a:r>
            <a:r>
              <a:rPr lang="en-US" sz="6805" dirty="0" err="1">
                <a:solidFill>
                  <a:srgbClr val="000000"/>
                </a:solidFill>
                <a:latin typeface="Antonio Bold"/>
              </a:rPr>
              <a:t>Ms</a:t>
            </a:r>
            <a:r>
              <a:rPr lang="en-US" sz="6805" dirty="0">
                <a:solidFill>
                  <a:srgbClr val="000000"/>
                </a:solidFill>
                <a:latin typeface="Antonio Bold"/>
              </a:rPr>
              <a:t>: </a:t>
            </a:r>
            <a:r>
              <a:rPr lang="en-US" sz="7200" dirty="0">
                <a:solidFill>
                  <a:srgbClr val="000000"/>
                </a:solidFill>
                <a:latin typeface="Antonio"/>
              </a:rPr>
              <a:t>Practical Tips </a:t>
            </a:r>
          </a:p>
        </p:txBody>
      </p:sp>
      <p:sp>
        <p:nvSpPr>
          <p:cNvPr id="8" name="TextBox 8"/>
          <p:cNvSpPr txBox="1"/>
          <p:nvPr/>
        </p:nvSpPr>
        <p:spPr>
          <a:xfrm>
            <a:off x="740764" y="3422310"/>
            <a:ext cx="5638800" cy="4616648"/>
          </a:xfrm>
          <a:prstGeom prst="rect">
            <a:avLst/>
          </a:prstGeom>
        </p:spPr>
        <p:txBody>
          <a:bodyPr wrap="square" lIns="0" tIns="0" rIns="0" bIns="0" numCol="1" rtlCol="0" anchor="t">
            <a:spAutoFit/>
          </a:bodyPr>
          <a:lstStyle/>
          <a:p>
            <a:pPr algn="ctr">
              <a:lnSpc>
                <a:spcPts val="9000"/>
              </a:lnSpc>
            </a:pPr>
            <a:r>
              <a:rPr lang="en-US" sz="6000" dirty="0">
                <a:solidFill>
                  <a:srgbClr val="000000"/>
                </a:solidFill>
                <a:latin typeface="Roboto Bold"/>
              </a:rPr>
              <a:t>Remind yourself why you came to college in the first place</a:t>
            </a:r>
          </a:p>
        </p:txBody>
      </p:sp>
      <p:sp>
        <p:nvSpPr>
          <p:cNvPr id="11" name="TextBox 8">
            <a:extLst>
              <a:ext uri="{FF2B5EF4-FFF2-40B4-BE49-F238E27FC236}">
                <a16:creationId xmlns:a16="http://schemas.microsoft.com/office/drawing/2014/main" id="{90C3D123-5972-06A8-67C1-DE2C0C427221}"/>
              </a:ext>
            </a:extLst>
          </p:cNvPr>
          <p:cNvSpPr txBox="1"/>
          <p:nvPr/>
        </p:nvSpPr>
        <p:spPr>
          <a:xfrm>
            <a:off x="7162800" y="2862446"/>
            <a:ext cx="10744200" cy="6197209"/>
          </a:xfrm>
          <a:prstGeom prst="rect">
            <a:avLst/>
          </a:prstGeom>
        </p:spPr>
        <p:txBody>
          <a:bodyPr wrap="square" lIns="0" tIns="0" rIns="0" bIns="0" numCol="1" rtlCol="0" anchor="t">
            <a:spAutoFit/>
          </a:bodyPr>
          <a:lstStyle/>
          <a:p>
            <a:pPr>
              <a:spcBef>
                <a:spcPts val="1200"/>
              </a:spcBef>
            </a:pPr>
            <a:r>
              <a:rPr lang="en-US" sz="2800" dirty="0">
                <a:solidFill>
                  <a:srgbClr val="000000"/>
                </a:solidFill>
                <a:latin typeface="Roboto"/>
              </a:rPr>
              <a:t>To keep up your </a:t>
            </a:r>
            <a:r>
              <a:rPr lang="en-US" sz="2800" dirty="0">
                <a:solidFill>
                  <a:srgbClr val="000000"/>
                </a:solidFill>
                <a:latin typeface="Roboto Bold"/>
              </a:rPr>
              <a:t>motivation</a:t>
            </a:r>
            <a:r>
              <a:rPr lang="en-US" sz="2800" dirty="0">
                <a:solidFill>
                  <a:srgbClr val="000000"/>
                </a:solidFill>
                <a:latin typeface="Roboto"/>
              </a:rPr>
              <a:t> during challenging times of the semester, ask yourself:</a:t>
            </a:r>
          </a:p>
          <a:p>
            <a:pPr>
              <a:spcBef>
                <a:spcPts val="1200"/>
              </a:spcBef>
            </a:pPr>
            <a:endParaRPr lang="en-US" sz="900" dirty="0">
              <a:solidFill>
                <a:srgbClr val="000000"/>
              </a:solidFill>
              <a:latin typeface="Roboto"/>
            </a:endParaRPr>
          </a:p>
          <a:p>
            <a:pPr marL="749300" lvl="1" indent="-404813">
              <a:spcBef>
                <a:spcPts val="1200"/>
              </a:spcBef>
              <a:buFont typeface="Arial" panose="020B0604020202020204" pitchFamily="34" charset="0"/>
              <a:buChar char="•"/>
            </a:pPr>
            <a:r>
              <a:rPr lang="en-US" sz="2400" dirty="0">
                <a:solidFill>
                  <a:srgbClr val="000000"/>
                </a:solidFill>
                <a:latin typeface="Roboto"/>
              </a:rPr>
              <a:t>What kind of information do you want to learn?</a:t>
            </a:r>
          </a:p>
          <a:p>
            <a:pPr marL="733365" lvl="1" indent="-366682">
              <a:spcBef>
                <a:spcPts val="1200"/>
              </a:spcBef>
              <a:buFont typeface="Arial"/>
              <a:buChar char="•"/>
            </a:pPr>
            <a:r>
              <a:rPr lang="en-US" sz="2400" dirty="0">
                <a:solidFill>
                  <a:srgbClr val="000000"/>
                </a:solidFill>
                <a:latin typeface="Roboto"/>
              </a:rPr>
              <a:t>What kinds of big questions do you want to know the answers to? </a:t>
            </a:r>
          </a:p>
          <a:p>
            <a:pPr marL="733365" lvl="1" indent="-366682">
              <a:spcBef>
                <a:spcPts val="1200"/>
              </a:spcBef>
              <a:buFont typeface="Arial"/>
              <a:buChar char="•"/>
            </a:pPr>
            <a:r>
              <a:rPr lang="en-US" sz="2400" dirty="0">
                <a:solidFill>
                  <a:srgbClr val="000000"/>
                </a:solidFill>
                <a:latin typeface="Roboto"/>
              </a:rPr>
              <a:t>What type of career are you preparing for? </a:t>
            </a:r>
          </a:p>
          <a:p>
            <a:pPr marL="733365" lvl="1" indent="-366682">
              <a:spcBef>
                <a:spcPts val="1200"/>
              </a:spcBef>
              <a:buFont typeface="Arial"/>
              <a:buChar char="•"/>
            </a:pPr>
            <a:r>
              <a:rPr lang="en-US" sz="2400" dirty="0">
                <a:solidFill>
                  <a:srgbClr val="000000"/>
                </a:solidFill>
                <a:latin typeface="Roboto"/>
              </a:rPr>
              <a:t>How will each course you are taking this semester help you grow closer to those goals?</a:t>
            </a:r>
          </a:p>
          <a:p>
            <a:pPr marL="733365" lvl="1" indent="-366682">
              <a:spcBef>
                <a:spcPts val="1200"/>
              </a:spcBef>
              <a:buFont typeface="Arial"/>
              <a:buChar char="•"/>
            </a:pPr>
            <a:r>
              <a:rPr lang="en-US" sz="2400" dirty="0">
                <a:solidFill>
                  <a:srgbClr val="000000"/>
                </a:solidFill>
                <a:latin typeface="Roboto"/>
              </a:rPr>
              <a:t>How will each course provide an opportunity to grow in ways that are important to you academically, personally, or creatively?</a:t>
            </a:r>
          </a:p>
          <a:p>
            <a:pPr marL="733365" lvl="1" indent="-366682">
              <a:spcBef>
                <a:spcPts val="1200"/>
              </a:spcBef>
              <a:buFont typeface="Arial"/>
              <a:buChar char="•"/>
            </a:pPr>
            <a:r>
              <a:rPr lang="en-US" sz="2400" dirty="0">
                <a:solidFill>
                  <a:srgbClr val="000000"/>
                </a:solidFill>
                <a:latin typeface="Roboto"/>
              </a:rPr>
              <a:t>If you are in a class that you aren’t that passionate about, how can it help you achieve a long-term goal, like fulfilling requirements for your major or learning a second language?</a:t>
            </a:r>
          </a:p>
          <a:p>
            <a:pPr>
              <a:lnSpc>
                <a:spcPts val="3500"/>
              </a:lnSpc>
            </a:pPr>
            <a:endParaRPr lang="en-US" sz="2800" dirty="0">
              <a:solidFill>
                <a:srgbClr val="000000"/>
              </a:solidFill>
              <a:latin typeface="Roboto"/>
            </a:endParaRPr>
          </a:p>
        </p:txBody>
      </p:sp>
    </p:spTree>
    <p:extLst>
      <p:ext uri="{BB962C8B-B14F-4D97-AF65-F5344CB8AC3E}">
        <p14:creationId xmlns:p14="http://schemas.microsoft.com/office/powerpoint/2010/main" val="986852180"/>
      </p:ext>
    </p:extLst>
  </p:cSld>
  <p:clrMapOvr>
    <a:masterClrMapping/>
  </p:clrMapOvr>
  <p:transition>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6622" y="-1"/>
            <a:ext cx="18288000" cy="2473913"/>
          </a:xfrm>
          <a:custGeom>
            <a:avLst/>
            <a:gdLst/>
            <a:ahLst/>
            <a:cxnLst/>
            <a:rect l="l" t="t" r="r" b="b"/>
            <a:pathLst>
              <a:path w="18288000" h="3169283">
                <a:moveTo>
                  <a:pt x="0" y="0"/>
                </a:moveTo>
                <a:lnTo>
                  <a:pt x="18288000" y="0"/>
                </a:lnTo>
                <a:lnTo>
                  <a:pt x="18288000" y="3169283"/>
                </a:lnTo>
                <a:lnTo>
                  <a:pt x="0" y="3169283"/>
                </a:lnTo>
                <a:lnTo>
                  <a:pt x="0" y="0"/>
                </a:lnTo>
                <a:close/>
              </a:path>
            </a:pathLst>
          </a:custGeom>
          <a:blipFill>
            <a:blip r:embed="rId3">
              <a:alphaModFix amt="57600"/>
            </a:blip>
            <a:stretch>
              <a:fillRect t="-422184" b="-35292"/>
            </a:stretch>
          </a:blipFill>
        </p:spPr>
        <p:txBody>
          <a:bodyPr anchor="ctr"/>
          <a:lstStyle/>
          <a:p>
            <a:endParaRPr lang="en-US"/>
          </a:p>
        </p:txBody>
      </p:sp>
      <p:sp>
        <p:nvSpPr>
          <p:cNvPr id="3" name="Freeform 3"/>
          <p:cNvSpPr/>
          <p:nvPr/>
        </p:nvSpPr>
        <p:spPr>
          <a:xfrm>
            <a:off x="0" y="8987357"/>
            <a:ext cx="18288000" cy="1299643"/>
          </a:xfrm>
          <a:custGeom>
            <a:avLst/>
            <a:gdLst/>
            <a:ahLst/>
            <a:cxnLst/>
            <a:rect l="l" t="t" r="r" b="b"/>
            <a:pathLst>
              <a:path w="18334622" h="5230265">
                <a:moveTo>
                  <a:pt x="0" y="0"/>
                </a:moveTo>
                <a:lnTo>
                  <a:pt x="18334622" y="0"/>
                </a:lnTo>
                <a:lnTo>
                  <a:pt x="18334622" y="5230265"/>
                </a:lnTo>
                <a:lnTo>
                  <a:pt x="0" y="5230265"/>
                </a:lnTo>
                <a:lnTo>
                  <a:pt x="0" y="0"/>
                </a:lnTo>
                <a:close/>
              </a:path>
            </a:pathLst>
          </a:custGeom>
          <a:blipFill>
            <a:blip r:embed="rId4">
              <a:extLst>
                <a:ext uri="{96DAC541-7B7A-43D3-8B79-37D633B846F1}">
                  <asvg:svgBlip xmlns:asvg="http://schemas.microsoft.com/office/drawing/2016/SVG/main" r:embed="rId5"/>
                </a:ext>
              </a:extLst>
            </a:blip>
            <a:stretch>
              <a:fillRect l="-255" t="-1" b="-302438"/>
            </a:stretch>
          </a:blipFill>
          <a:ln cap="sq">
            <a:noFill/>
            <a:prstDash val="solid"/>
            <a:miter/>
          </a:ln>
        </p:spPr>
        <p:txBody>
          <a:bodyPr/>
          <a:lstStyle/>
          <a:p>
            <a:endParaRPr lang="en-US"/>
          </a:p>
        </p:txBody>
      </p:sp>
      <p:sp>
        <p:nvSpPr>
          <p:cNvPr id="5" name="Freeform 5"/>
          <p:cNvSpPr/>
          <p:nvPr/>
        </p:nvSpPr>
        <p:spPr>
          <a:xfrm>
            <a:off x="13737597" y="9131954"/>
            <a:ext cx="4353299" cy="999917"/>
          </a:xfrm>
          <a:custGeom>
            <a:avLst/>
            <a:gdLst/>
            <a:ahLst/>
            <a:cxnLst/>
            <a:rect l="l" t="t" r="r" b="b"/>
            <a:pathLst>
              <a:path w="4353299" h="999917">
                <a:moveTo>
                  <a:pt x="0" y="0"/>
                </a:moveTo>
                <a:lnTo>
                  <a:pt x="4353298" y="0"/>
                </a:lnTo>
                <a:lnTo>
                  <a:pt x="4353298" y="999917"/>
                </a:lnTo>
                <a:lnTo>
                  <a:pt x="0" y="999917"/>
                </a:lnTo>
                <a:lnTo>
                  <a:pt x="0" y="0"/>
                </a:lnTo>
                <a:close/>
              </a:path>
            </a:pathLst>
          </a:custGeom>
          <a:blipFill>
            <a:blip r:embed="rId6"/>
            <a:stretch>
              <a:fillRect t="-36037" b="-38352"/>
            </a:stretch>
          </a:blipFill>
        </p:spPr>
        <p:txBody>
          <a:bodyPr/>
          <a:lstStyle/>
          <a:p>
            <a:endParaRPr lang="en-US"/>
          </a:p>
        </p:txBody>
      </p:sp>
      <p:sp>
        <p:nvSpPr>
          <p:cNvPr id="6" name="TextBox 6"/>
          <p:cNvSpPr txBox="1"/>
          <p:nvPr/>
        </p:nvSpPr>
        <p:spPr>
          <a:xfrm>
            <a:off x="0" y="633492"/>
            <a:ext cx="18334622" cy="1143262"/>
          </a:xfrm>
          <a:prstGeom prst="rect">
            <a:avLst/>
          </a:prstGeom>
        </p:spPr>
        <p:txBody>
          <a:bodyPr wrap="square" lIns="0" tIns="0" rIns="0" bIns="0" rtlCol="0" anchor="ctr">
            <a:spAutoFit/>
          </a:bodyPr>
          <a:lstStyle/>
          <a:p>
            <a:pPr algn="ctr">
              <a:lnSpc>
                <a:spcPts val="9527"/>
              </a:lnSpc>
            </a:pPr>
            <a:r>
              <a:rPr lang="en-US" sz="6805" dirty="0">
                <a:solidFill>
                  <a:srgbClr val="000000"/>
                </a:solidFill>
                <a:latin typeface="Antonio Bold"/>
              </a:rPr>
              <a:t>Using the Three </a:t>
            </a:r>
            <a:r>
              <a:rPr lang="en-US" sz="6805" dirty="0" err="1">
                <a:solidFill>
                  <a:srgbClr val="000000"/>
                </a:solidFill>
                <a:latin typeface="Antonio Bold"/>
              </a:rPr>
              <a:t>Ms</a:t>
            </a:r>
            <a:r>
              <a:rPr lang="en-US" sz="6805" dirty="0">
                <a:solidFill>
                  <a:srgbClr val="000000"/>
                </a:solidFill>
                <a:latin typeface="Antonio Bold"/>
              </a:rPr>
              <a:t>: </a:t>
            </a:r>
            <a:r>
              <a:rPr lang="en-US" sz="7200" dirty="0">
                <a:solidFill>
                  <a:srgbClr val="000000"/>
                </a:solidFill>
                <a:latin typeface="Antonio"/>
              </a:rPr>
              <a:t>Practical Tips </a:t>
            </a:r>
          </a:p>
        </p:txBody>
      </p:sp>
      <p:sp>
        <p:nvSpPr>
          <p:cNvPr id="8" name="TextBox 8"/>
          <p:cNvSpPr txBox="1"/>
          <p:nvPr/>
        </p:nvSpPr>
        <p:spPr>
          <a:xfrm>
            <a:off x="690172" y="4151785"/>
            <a:ext cx="5812436" cy="2478179"/>
          </a:xfrm>
          <a:prstGeom prst="rect">
            <a:avLst/>
          </a:prstGeom>
        </p:spPr>
        <p:txBody>
          <a:bodyPr wrap="square" lIns="0" tIns="0" rIns="0" bIns="0" numCol="1" rtlCol="0" anchor="t">
            <a:spAutoFit/>
          </a:bodyPr>
          <a:lstStyle/>
          <a:p>
            <a:pPr algn="ctr">
              <a:lnSpc>
                <a:spcPts val="10132"/>
              </a:lnSpc>
            </a:pPr>
            <a:r>
              <a:rPr lang="en-US" sz="6800" dirty="0">
                <a:solidFill>
                  <a:srgbClr val="000000"/>
                </a:solidFill>
                <a:latin typeface="Roboto Bold"/>
              </a:rPr>
              <a:t>Problem-solve </a:t>
            </a:r>
          </a:p>
          <a:p>
            <a:pPr algn="ctr">
              <a:lnSpc>
                <a:spcPts val="10132"/>
              </a:lnSpc>
            </a:pPr>
            <a:r>
              <a:rPr lang="en-US" sz="6800" dirty="0">
                <a:solidFill>
                  <a:srgbClr val="000000"/>
                </a:solidFill>
                <a:latin typeface="Roboto Bold"/>
              </a:rPr>
              <a:t>in advance</a:t>
            </a:r>
          </a:p>
        </p:txBody>
      </p:sp>
      <p:sp>
        <p:nvSpPr>
          <p:cNvPr id="11" name="TextBox 8">
            <a:extLst>
              <a:ext uri="{FF2B5EF4-FFF2-40B4-BE49-F238E27FC236}">
                <a16:creationId xmlns:a16="http://schemas.microsoft.com/office/drawing/2014/main" id="{90C3D123-5972-06A8-67C1-DE2C0C427221}"/>
              </a:ext>
            </a:extLst>
          </p:cNvPr>
          <p:cNvSpPr txBox="1"/>
          <p:nvPr/>
        </p:nvSpPr>
        <p:spPr>
          <a:xfrm>
            <a:off x="7162800" y="3314700"/>
            <a:ext cx="10744200" cy="5363648"/>
          </a:xfrm>
          <a:prstGeom prst="rect">
            <a:avLst/>
          </a:prstGeom>
        </p:spPr>
        <p:txBody>
          <a:bodyPr wrap="square" lIns="0" tIns="0" rIns="0" bIns="0" numCol="1" rtlCol="0" anchor="t">
            <a:spAutoFit/>
          </a:bodyPr>
          <a:lstStyle/>
          <a:p>
            <a:pPr>
              <a:lnSpc>
                <a:spcPts val="3500"/>
              </a:lnSpc>
            </a:pPr>
            <a:r>
              <a:rPr lang="en-US" sz="2800" dirty="0">
                <a:solidFill>
                  <a:srgbClr val="000000"/>
                </a:solidFill>
                <a:latin typeface="Roboto"/>
              </a:rPr>
              <a:t>Students often experience three major roadblocks to their learning:</a:t>
            </a:r>
            <a:r>
              <a:rPr lang="en-US" sz="2800" dirty="0">
                <a:solidFill>
                  <a:srgbClr val="000000"/>
                </a:solidFill>
                <a:latin typeface="Roboto Bold"/>
              </a:rPr>
              <a:t> procrastination</a:t>
            </a:r>
            <a:r>
              <a:rPr lang="en-US" sz="2800" dirty="0">
                <a:solidFill>
                  <a:srgbClr val="000000"/>
                </a:solidFill>
                <a:latin typeface="Roboto"/>
              </a:rPr>
              <a:t>,</a:t>
            </a:r>
            <a:r>
              <a:rPr lang="en-US" sz="2800" dirty="0">
                <a:solidFill>
                  <a:srgbClr val="000000"/>
                </a:solidFill>
                <a:latin typeface="Roboto Bold"/>
              </a:rPr>
              <a:t> distractions</a:t>
            </a:r>
            <a:r>
              <a:rPr lang="en-US" sz="2800" dirty="0">
                <a:solidFill>
                  <a:srgbClr val="000000"/>
                </a:solidFill>
                <a:latin typeface="Roboto"/>
              </a:rPr>
              <a:t>, and</a:t>
            </a:r>
            <a:r>
              <a:rPr lang="en-US" sz="2800" dirty="0">
                <a:solidFill>
                  <a:srgbClr val="000000"/>
                </a:solidFill>
                <a:latin typeface="Roboto Bold"/>
              </a:rPr>
              <a:t> burnout. </a:t>
            </a:r>
          </a:p>
          <a:p>
            <a:pPr>
              <a:lnSpc>
                <a:spcPts val="3500"/>
              </a:lnSpc>
            </a:pPr>
            <a:endParaRPr lang="en-US" sz="2000" dirty="0">
              <a:solidFill>
                <a:srgbClr val="000000"/>
              </a:solidFill>
              <a:latin typeface="Roboto Bold"/>
            </a:endParaRPr>
          </a:p>
          <a:p>
            <a:pPr>
              <a:lnSpc>
                <a:spcPts val="3500"/>
              </a:lnSpc>
            </a:pPr>
            <a:r>
              <a:rPr lang="en-US" sz="2800" dirty="0">
                <a:solidFill>
                  <a:srgbClr val="000000"/>
                </a:solidFill>
                <a:latin typeface="Roboto"/>
              </a:rPr>
              <a:t>Anticipating the challenges you might face </a:t>
            </a:r>
            <a:r>
              <a:rPr lang="en-US" sz="2800" dirty="0">
                <a:solidFill>
                  <a:srgbClr val="000000"/>
                </a:solidFill>
                <a:latin typeface="Roboto Bold"/>
              </a:rPr>
              <a:t>before </a:t>
            </a:r>
            <a:r>
              <a:rPr lang="en-US" sz="2800" dirty="0">
                <a:solidFill>
                  <a:srgbClr val="000000"/>
                </a:solidFill>
                <a:latin typeface="Roboto"/>
              </a:rPr>
              <a:t>you face them can help you problem-solve ahead of time, minimizing the impact these roadblocks have on your learning. The first step to overcoming the challenges is to notice when they are occurring and in what situations they are most likely to occur for you.</a:t>
            </a:r>
          </a:p>
          <a:p>
            <a:pPr>
              <a:lnSpc>
                <a:spcPts val="3500"/>
              </a:lnSpc>
            </a:pPr>
            <a:r>
              <a:rPr lang="en-US" sz="2800" dirty="0">
                <a:solidFill>
                  <a:srgbClr val="000000"/>
                </a:solidFill>
                <a:latin typeface="Roboto"/>
              </a:rPr>
              <a:t> </a:t>
            </a:r>
          </a:p>
          <a:p>
            <a:pPr>
              <a:lnSpc>
                <a:spcPts val="3500"/>
              </a:lnSpc>
            </a:pPr>
            <a:r>
              <a:rPr lang="en-US" sz="2800" dirty="0">
                <a:solidFill>
                  <a:srgbClr val="000000"/>
                </a:solidFill>
                <a:latin typeface="Roboto Bold"/>
              </a:rPr>
              <a:t>What are your most common roadblocks? What strategies and resources can you use to address them?</a:t>
            </a:r>
          </a:p>
          <a:p>
            <a:pPr>
              <a:lnSpc>
                <a:spcPts val="3500"/>
              </a:lnSpc>
            </a:pPr>
            <a:endParaRPr lang="en-US" sz="2800" dirty="0">
              <a:solidFill>
                <a:srgbClr val="000000"/>
              </a:solidFill>
              <a:latin typeface="Roboto"/>
            </a:endParaRPr>
          </a:p>
        </p:txBody>
      </p:sp>
    </p:spTree>
    <p:extLst>
      <p:ext uri="{BB962C8B-B14F-4D97-AF65-F5344CB8AC3E}">
        <p14:creationId xmlns:p14="http://schemas.microsoft.com/office/powerpoint/2010/main" val="1504032337"/>
      </p:ext>
    </p:extLst>
  </p:cSld>
  <p:clrMapOvr>
    <a:masterClrMapping/>
  </p:clrMapOvr>
  <p:transition>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
            <a:ext cx="18288000" cy="1731090"/>
          </a:xfrm>
          <a:custGeom>
            <a:avLst/>
            <a:gdLst/>
            <a:ahLst/>
            <a:cxnLst/>
            <a:rect l="l" t="t" r="r" b="b"/>
            <a:pathLst>
              <a:path w="19269336" h="4914524">
                <a:moveTo>
                  <a:pt x="0" y="0"/>
                </a:moveTo>
                <a:lnTo>
                  <a:pt x="19269337" y="0"/>
                </a:lnTo>
                <a:lnTo>
                  <a:pt x="19269337" y="4914524"/>
                </a:lnTo>
                <a:lnTo>
                  <a:pt x="0" y="4914524"/>
                </a:lnTo>
                <a:lnTo>
                  <a:pt x="0" y="0"/>
                </a:lnTo>
                <a:close/>
              </a:path>
            </a:pathLst>
          </a:custGeom>
          <a:blipFill>
            <a:blip r:embed="rId3">
              <a:extLst>
                <a:ext uri="{96DAC541-7B7A-43D3-8B79-37D633B846F1}">
                  <asvg:svgBlip xmlns:asvg="http://schemas.microsoft.com/office/drawing/2016/SVG/main" r:embed="rId4"/>
                </a:ext>
              </a:extLst>
            </a:blip>
            <a:stretch>
              <a:fillRect l="-789" t="-183897" r="-4578" b="1"/>
            </a:stretch>
          </a:blipFill>
        </p:spPr>
        <p:txBody>
          <a:bodyPr anchor="ctr"/>
          <a:lstStyle/>
          <a:p>
            <a:pPr marL="0" marR="0" lvl="0" indent="0" algn="ctr" defTabSz="914400" rtl="0" eaLnBrk="1" fontAlgn="auto" latinLnBrk="0" hangingPunct="1">
              <a:lnSpc>
                <a:spcPts val="9527"/>
              </a:lnSpc>
              <a:spcBef>
                <a:spcPts val="0"/>
              </a:spcBef>
              <a:spcAft>
                <a:spcPts val="0"/>
              </a:spcAft>
              <a:buClrTx/>
              <a:buSzTx/>
              <a:buFontTx/>
              <a:buNone/>
              <a:tabLst/>
              <a:defRPr/>
            </a:pPr>
            <a:r>
              <a:rPr kumimoji="0" lang="en-US" sz="6805" b="0" i="0" u="none" strike="noStrike" kern="1200" cap="none" spc="0" normalizeH="0" baseline="0" noProof="0" dirty="0">
                <a:ln>
                  <a:noFill/>
                </a:ln>
                <a:solidFill>
                  <a:srgbClr val="000000"/>
                </a:solidFill>
                <a:effectLst/>
                <a:uLnTx/>
                <a:uFillTx/>
                <a:latin typeface="Antonio Bold"/>
                <a:ea typeface="+mn-ea"/>
                <a:cs typeface="+mn-cs"/>
              </a:rPr>
              <a:t>Using the Three </a:t>
            </a:r>
            <a:r>
              <a:rPr kumimoji="0" lang="en-US" sz="6805" b="0" i="0" u="none" strike="noStrike" kern="1200" cap="none" spc="0" normalizeH="0" baseline="0" noProof="0" dirty="0" err="1">
                <a:ln>
                  <a:noFill/>
                </a:ln>
                <a:solidFill>
                  <a:srgbClr val="000000"/>
                </a:solidFill>
                <a:effectLst/>
                <a:uLnTx/>
                <a:uFillTx/>
                <a:latin typeface="Antonio Bold"/>
                <a:ea typeface="+mn-ea"/>
                <a:cs typeface="+mn-cs"/>
              </a:rPr>
              <a:t>Ms</a:t>
            </a:r>
            <a:r>
              <a:rPr kumimoji="0" lang="en-US" sz="6805" b="0" i="0" u="none" strike="noStrike" kern="1200" cap="none" spc="0" normalizeH="0" baseline="0" noProof="0" dirty="0">
                <a:ln>
                  <a:noFill/>
                </a:ln>
                <a:solidFill>
                  <a:srgbClr val="000000"/>
                </a:solidFill>
                <a:effectLst/>
                <a:uLnTx/>
                <a:uFillTx/>
                <a:latin typeface="Antonio Bold"/>
                <a:ea typeface="+mn-ea"/>
                <a:cs typeface="+mn-cs"/>
              </a:rPr>
              <a:t>: </a:t>
            </a:r>
            <a:r>
              <a:rPr kumimoji="0" lang="en-US" sz="7200" b="0" i="0" u="none" strike="noStrike" kern="1200" cap="none" spc="0" normalizeH="0" baseline="0" noProof="0" dirty="0">
                <a:ln>
                  <a:noFill/>
                </a:ln>
                <a:solidFill>
                  <a:srgbClr val="000000"/>
                </a:solidFill>
                <a:effectLst/>
                <a:uLnTx/>
                <a:uFillTx/>
                <a:latin typeface="Antonio"/>
                <a:ea typeface="+mn-ea"/>
                <a:cs typeface="+mn-cs"/>
              </a:rPr>
              <a:t>Practical Tips </a:t>
            </a:r>
          </a:p>
        </p:txBody>
      </p:sp>
      <p:sp>
        <p:nvSpPr>
          <p:cNvPr id="7" name="Freeform 7"/>
          <p:cNvSpPr/>
          <p:nvPr/>
        </p:nvSpPr>
        <p:spPr>
          <a:xfrm>
            <a:off x="0" y="8987357"/>
            <a:ext cx="18288000" cy="1299643"/>
          </a:xfrm>
          <a:custGeom>
            <a:avLst/>
            <a:gdLst/>
            <a:ahLst/>
            <a:cxnLst/>
            <a:rect l="l" t="t" r="r" b="b"/>
            <a:pathLst>
              <a:path w="18334622" h="5230265">
                <a:moveTo>
                  <a:pt x="0" y="0"/>
                </a:moveTo>
                <a:lnTo>
                  <a:pt x="18334622" y="0"/>
                </a:lnTo>
                <a:lnTo>
                  <a:pt x="18334622" y="5230265"/>
                </a:lnTo>
                <a:lnTo>
                  <a:pt x="0" y="5230265"/>
                </a:lnTo>
                <a:lnTo>
                  <a:pt x="0" y="0"/>
                </a:lnTo>
                <a:close/>
              </a:path>
            </a:pathLst>
          </a:custGeom>
          <a:blipFill>
            <a:blip r:embed="rId5">
              <a:extLst>
                <a:ext uri="{96DAC541-7B7A-43D3-8B79-37D633B846F1}">
                  <asvg:svgBlip xmlns:asvg="http://schemas.microsoft.com/office/drawing/2016/SVG/main" r:embed="rId6"/>
                </a:ext>
              </a:extLst>
            </a:blip>
            <a:stretch>
              <a:fillRect l="-255" t="-1" b="-302438"/>
            </a:stretch>
          </a:blip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13737597" y="9131954"/>
            <a:ext cx="4353299" cy="999917"/>
          </a:xfrm>
          <a:custGeom>
            <a:avLst/>
            <a:gdLst/>
            <a:ahLst/>
            <a:cxnLst/>
            <a:rect l="l" t="t" r="r" b="b"/>
            <a:pathLst>
              <a:path w="4353299" h="999917">
                <a:moveTo>
                  <a:pt x="0" y="0"/>
                </a:moveTo>
                <a:lnTo>
                  <a:pt x="4353298" y="0"/>
                </a:lnTo>
                <a:lnTo>
                  <a:pt x="4353298" y="999917"/>
                </a:lnTo>
                <a:lnTo>
                  <a:pt x="0" y="999917"/>
                </a:lnTo>
                <a:lnTo>
                  <a:pt x="0" y="0"/>
                </a:lnTo>
                <a:close/>
              </a:path>
            </a:pathLst>
          </a:custGeom>
          <a:blipFill>
            <a:blip r:embed="rId7"/>
            <a:stretch>
              <a:fillRect t="-36037" b="-3835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FF012F2E-E854-027B-60DB-F278F593E78C}"/>
              </a:ext>
            </a:extLst>
          </p:cNvPr>
          <p:cNvSpPr txBox="1"/>
          <p:nvPr/>
        </p:nvSpPr>
        <p:spPr>
          <a:xfrm>
            <a:off x="653452" y="2494991"/>
            <a:ext cx="13563600" cy="784767"/>
          </a:xfrm>
          <a:prstGeom prst="rect">
            <a:avLst/>
          </a:prstGeom>
          <a:noFill/>
        </p:spPr>
        <p:txBody>
          <a:bodyPr wrap="square">
            <a:spAutoFit/>
          </a:bodyPr>
          <a:lstStyle/>
          <a:p>
            <a:pPr marL="0" marR="0" lvl="0" indent="0" algn="l" defTabSz="914400" rtl="0" eaLnBrk="1" fontAlgn="auto" latinLnBrk="0" hangingPunct="1">
              <a:lnSpc>
                <a:spcPts val="5016"/>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00000"/>
                </a:solidFill>
                <a:effectLst/>
                <a:uLnTx/>
                <a:uFillTx/>
                <a:latin typeface="Roboto"/>
                <a:ea typeface="+mn-ea"/>
                <a:cs typeface="+mn-cs"/>
              </a:rPr>
              <a:t>Table of Contents:</a:t>
            </a:r>
          </a:p>
        </p:txBody>
      </p:sp>
      <p:graphicFrame>
        <p:nvGraphicFramePr>
          <p:cNvPr id="15" name="TextBox 6">
            <a:extLst>
              <a:ext uri="{FF2B5EF4-FFF2-40B4-BE49-F238E27FC236}">
                <a16:creationId xmlns:a16="http://schemas.microsoft.com/office/drawing/2014/main" id="{22A07329-2DF4-2AE2-759C-9680E228CA4A}"/>
              </a:ext>
            </a:extLst>
          </p:cNvPr>
          <p:cNvGraphicFramePr/>
          <p:nvPr>
            <p:extLst>
              <p:ext uri="{D42A27DB-BD31-4B8C-83A1-F6EECF244321}">
                <p14:modId xmlns:p14="http://schemas.microsoft.com/office/powerpoint/2010/main" val="3478672518"/>
              </p:ext>
            </p:extLst>
          </p:nvPr>
        </p:nvGraphicFramePr>
        <p:xfrm>
          <a:off x="653453" y="3619500"/>
          <a:ext cx="15805748" cy="496360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579700068"/>
      </p:ext>
    </p:extLst>
  </p:cSld>
  <p:clrMapOvr>
    <a:masterClrMapping/>
  </p:clrMapOvr>
  <p:transition>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6622" y="-1"/>
            <a:ext cx="18288000" cy="2473913"/>
          </a:xfrm>
          <a:custGeom>
            <a:avLst/>
            <a:gdLst/>
            <a:ahLst/>
            <a:cxnLst/>
            <a:rect l="l" t="t" r="r" b="b"/>
            <a:pathLst>
              <a:path w="18288000" h="3169283">
                <a:moveTo>
                  <a:pt x="0" y="0"/>
                </a:moveTo>
                <a:lnTo>
                  <a:pt x="18288000" y="0"/>
                </a:lnTo>
                <a:lnTo>
                  <a:pt x="18288000" y="3169283"/>
                </a:lnTo>
                <a:lnTo>
                  <a:pt x="0" y="3169283"/>
                </a:lnTo>
                <a:lnTo>
                  <a:pt x="0" y="0"/>
                </a:lnTo>
                <a:close/>
              </a:path>
            </a:pathLst>
          </a:custGeom>
          <a:blipFill>
            <a:blip r:embed="rId3">
              <a:alphaModFix amt="57600"/>
            </a:blip>
            <a:stretch>
              <a:fillRect t="-422184" b="-35292"/>
            </a:stretch>
          </a:blipFill>
        </p:spPr>
        <p:txBody>
          <a:bodyPr anchor="ctr"/>
          <a:lstStyle/>
          <a:p>
            <a:endParaRPr lang="en-US"/>
          </a:p>
        </p:txBody>
      </p:sp>
      <p:sp>
        <p:nvSpPr>
          <p:cNvPr id="3" name="Freeform 3"/>
          <p:cNvSpPr/>
          <p:nvPr/>
        </p:nvSpPr>
        <p:spPr>
          <a:xfrm>
            <a:off x="0" y="8987357"/>
            <a:ext cx="18288000" cy="1299643"/>
          </a:xfrm>
          <a:custGeom>
            <a:avLst/>
            <a:gdLst/>
            <a:ahLst/>
            <a:cxnLst/>
            <a:rect l="l" t="t" r="r" b="b"/>
            <a:pathLst>
              <a:path w="18334622" h="5230265">
                <a:moveTo>
                  <a:pt x="0" y="0"/>
                </a:moveTo>
                <a:lnTo>
                  <a:pt x="18334622" y="0"/>
                </a:lnTo>
                <a:lnTo>
                  <a:pt x="18334622" y="5230265"/>
                </a:lnTo>
                <a:lnTo>
                  <a:pt x="0" y="5230265"/>
                </a:lnTo>
                <a:lnTo>
                  <a:pt x="0" y="0"/>
                </a:lnTo>
                <a:close/>
              </a:path>
            </a:pathLst>
          </a:custGeom>
          <a:blipFill>
            <a:blip r:embed="rId4">
              <a:extLst>
                <a:ext uri="{96DAC541-7B7A-43D3-8B79-37D633B846F1}">
                  <asvg:svgBlip xmlns:asvg="http://schemas.microsoft.com/office/drawing/2016/SVG/main" r:embed="rId5"/>
                </a:ext>
              </a:extLst>
            </a:blip>
            <a:stretch>
              <a:fillRect l="-255" t="-1" b="-302438"/>
            </a:stretch>
          </a:blipFill>
          <a:ln cap="sq">
            <a:noFill/>
            <a:prstDash val="solid"/>
            <a:miter/>
          </a:ln>
        </p:spPr>
        <p:txBody>
          <a:bodyPr/>
          <a:lstStyle/>
          <a:p>
            <a:endParaRPr lang="en-US"/>
          </a:p>
        </p:txBody>
      </p:sp>
      <p:sp>
        <p:nvSpPr>
          <p:cNvPr id="5" name="Freeform 5"/>
          <p:cNvSpPr/>
          <p:nvPr/>
        </p:nvSpPr>
        <p:spPr>
          <a:xfrm>
            <a:off x="13737597" y="9131954"/>
            <a:ext cx="4353299" cy="999917"/>
          </a:xfrm>
          <a:custGeom>
            <a:avLst/>
            <a:gdLst/>
            <a:ahLst/>
            <a:cxnLst/>
            <a:rect l="l" t="t" r="r" b="b"/>
            <a:pathLst>
              <a:path w="4353299" h="999917">
                <a:moveTo>
                  <a:pt x="0" y="0"/>
                </a:moveTo>
                <a:lnTo>
                  <a:pt x="4353298" y="0"/>
                </a:lnTo>
                <a:lnTo>
                  <a:pt x="4353298" y="999917"/>
                </a:lnTo>
                <a:lnTo>
                  <a:pt x="0" y="999917"/>
                </a:lnTo>
                <a:lnTo>
                  <a:pt x="0" y="0"/>
                </a:lnTo>
                <a:close/>
              </a:path>
            </a:pathLst>
          </a:custGeom>
          <a:blipFill>
            <a:blip r:embed="rId6"/>
            <a:stretch>
              <a:fillRect t="-36037" b="-38352"/>
            </a:stretch>
          </a:blipFill>
        </p:spPr>
        <p:txBody>
          <a:bodyPr/>
          <a:lstStyle/>
          <a:p>
            <a:endParaRPr lang="en-US"/>
          </a:p>
        </p:txBody>
      </p:sp>
      <p:sp>
        <p:nvSpPr>
          <p:cNvPr id="6" name="TextBox 6"/>
          <p:cNvSpPr txBox="1"/>
          <p:nvPr/>
        </p:nvSpPr>
        <p:spPr>
          <a:xfrm>
            <a:off x="0" y="633492"/>
            <a:ext cx="18334622" cy="1143262"/>
          </a:xfrm>
          <a:prstGeom prst="rect">
            <a:avLst/>
          </a:prstGeom>
        </p:spPr>
        <p:txBody>
          <a:bodyPr wrap="square" lIns="0" tIns="0" rIns="0" bIns="0" rtlCol="0" anchor="ctr">
            <a:spAutoFit/>
          </a:bodyPr>
          <a:lstStyle/>
          <a:p>
            <a:pPr algn="ctr">
              <a:lnSpc>
                <a:spcPts val="9527"/>
              </a:lnSpc>
            </a:pPr>
            <a:r>
              <a:rPr lang="en-US" sz="6805" dirty="0">
                <a:solidFill>
                  <a:srgbClr val="000000"/>
                </a:solidFill>
                <a:latin typeface="Antonio Bold"/>
              </a:rPr>
              <a:t>Using the Three </a:t>
            </a:r>
            <a:r>
              <a:rPr lang="en-US" sz="6805" dirty="0" err="1">
                <a:solidFill>
                  <a:srgbClr val="000000"/>
                </a:solidFill>
                <a:latin typeface="Antonio Bold"/>
              </a:rPr>
              <a:t>Ms</a:t>
            </a:r>
            <a:r>
              <a:rPr lang="en-US" sz="6805" dirty="0">
                <a:solidFill>
                  <a:srgbClr val="000000"/>
                </a:solidFill>
                <a:latin typeface="Antonio Bold"/>
              </a:rPr>
              <a:t>: </a:t>
            </a:r>
            <a:r>
              <a:rPr lang="en-US" sz="7200" dirty="0">
                <a:solidFill>
                  <a:srgbClr val="000000"/>
                </a:solidFill>
                <a:latin typeface="Antonio"/>
              </a:rPr>
              <a:t>Practical Tips </a:t>
            </a:r>
          </a:p>
        </p:txBody>
      </p:sp>
      <p:sp>
        <p:nvSpPr>
          <p:cNvPr id="8" name="TextBox 8"/>
          <p:cNvSpPr txBox="1"/>
          <p:nvPr/>
        </p:nvSpPr>
        <p:spPr>
          <a:xfrm>
            <a:off x="690172" y="4151785"/>
            <a:ext cx="5812436" cy="2478179"/>
          </a:xfrm>
          <a:prstGeom prst="rect">
            <a:avLst/>
          </a:prstGeom>
        </p:spPr>
        <p:txBody>
          <a:bodyPr wrap="square" lIns="0" tIns="0" rIns="0" bIns="0" numCol="1" rtlCol="0" anchor="t">
            <a:spAutoFit/>
          </a:bodyPr>
          <a:lstStyle/>
          <a:p>
            <a:pPr algn="ctr">
              <a:lnSpc>
                <a:spcPts val="10132"/>
              </a:lnSpc>
            </a:pPr>
            <a:r>
              <a:rPr lang="en-US" sz="7200" dirty="0">
                <a:solidFill>
                  <a:srgbClr val="000000"/>
                </a:solidFill>
                <a:latin typeface="Roboto Bold"/>
              </a:rPr>
              <a:t>Celebrate small wins</a:t>
            </a:r>
          </a:p>
        </p:txBody>
      </p:sp>
      <p:sp>
        <p:nvSpPr>
          <p:cNvPr id="7" name="TextBox 6">
            <a:extLst>
              <a:ext uri="{FF2B5EF4-FFF2-40B4-BE49-F238E27FC236}">
                <a16:creationId xmlns:a16="http://schemas.microsoft.com/office/drawing/2014/main" id="{304F53AE-8DD6-569E-90FD-A8686D0E4168}"/>
              </a:ext>
            </a:extLst>
          </p:cNvPr>
          <p:cNvSpPr txBox="1"/>
          <p:nvPr/>
        </p:nvSpPr>
        <p:spPr>
          <a:xfrm>
            <a:off x="7227133" y="3318954"/>
            <a:ext cx="10363200" cy="4683333"/>
          </a:xfrm>
          <a:prstGeom prst="rect">
            <a:avLst/>
          </a:prstGeom>
          <a:noFill/>
        </p:spPr>
        <p:txBody>
          <a:bodyPr wrap="square">
            <a:spAutoFit/>
          </a:bodyPr>
          <a:lstStyle/>
          <a:p>
            <a:pPr>
              <a:lnSpc>
                <a:spcPts val="5156"/>
              </a:lnSpc>
            </a:pPr>
            <a:r>
              <a:rPr lang="en-US" sz="2800" dirty="0">
                <a:solidFill>
                  <a:srgbClr val="000000"/>
                </a:solidFill>
                <a:latin typeface="Roboto"/>
              </a:rPr>
              <a:t>When the semester gets hard, take time to acknowledge and savor small victories. This will motivate you to </a:t>
            </a:r>
            <a:r>
              <a:rPr lang="en-US" sz="2800" dirty="0">
                <a:solidFill>
                  <a:srgbClr val="000000"/>
                </a:solidFill>
                <a:latin typeface="Roboto Bold Italics"/>
              </a:rPr>
              <a:t>stay present and focused</a:t>
            </a:r>
            <a:r>
              <a:rPr lang="en-US" sz="2800" dirty="0">
                <a:solidFill>
                  <a:srgbClr val="000000"/>
                </a:solidFill>
                <a:latin typeface="Roboto"/>
              </a:rPr>
              <a:t> as you continue to make progress towards your goals. </a:t>
            </a:r>
          </a:p>
          <a:p>
            <a:pPr>
              <a:lnSpc>
                <a:spcPts val="5156"/>
              </a:lnSpc>
            </a:pPr>
            <a:endParaRPr lang="en-US" sz="2800" dirty="0">
              <a:solidFill>
                <a:srgbClr val="000000"/>
              </a:solidFill>
              <a:latin typeface="Roboto"/>
            </a:endParaRPr>
          </a:p>
          <a:p>
            <a:pPr>
              <a:lnSpc>
                <a:spcPts val="5156"/>
              </a:lnSpc>
            </a:pPr>
            <a:r>
              <a:rPr lang="en-US" sz="2800" dirty="0">
                <a:solidFill>
                  <a:srgbClr val="000000"/>
                </a:solidFill>
                <a:latin typeface="Roboto"/>
              </a:rPr>
              <a:t>Save reminders of these wins for challenging days by keeping a journal, creating an email folder for congratulatory notes, or a paper folder of assignments and projects that you are proud of!</a:t>
            </a:r>
          </a:p>
        </p:txBody>
      </p:sp>
    </p:spTree>
    <p:extLst>
      <p:ext uri="{BB962C8B-B14F-4D97-AF65-F5344CB8AC3E}">
        <p14:creationId xmlns:p14="http://schemas.microsoft.com/office/powerpoint/2010/main" val="632293980"/>
      </p:ext>
    </p:extLst>
  </p:cSld>
  <p:clrMapOvr>
    <a:masterClrMapping/>
  </p:clrMapOvr>
  <p:transition>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6622" y="-1"/>
            <a:ext cx="18288000" cy="2473913"/>
          </a:xfrm>
          <a:custGeom>
            <a:avLst/>
            <a:gdLst/>
            <a:ahLst/>
            <a:cxnLst/>
            <a:rect l="l" t="t" r="r" b="b"/>
            <a:pathLst>
              <a:path w="18288000" h="3169283">
                <a:moveTo>
                  <a:pt x="0" y="0"/>
                </a:moveTo>
                <a:lnTo>
                  <a:pt x="18288000" y="0"/>
                </a:lnTo>
                <a:lnTo>
                  <a:pt x="18288000" y="3169283"/>
                </a:lnTo>
                <a:lnTo>
                  <a:pt x="0" y="3169283"/>
                </a:lnTo>
                <a:lnTo>
                  <a:pt x="0" y="0"/>
                </a:lnTo>
                <a:close/>
              </a:path>
            </a:pathLst>
          </a:custGeom>
          <a:blipFill>
            <a:blip r:embed="rId3">
              <a:alphaModFix amt="57600"/>
            </a:blip>
            <a:stretch>
              <a:fillRect t="-422184" b="-35292"/>
            </a:stretch>
          </a:blipFill>
        </p:spPr>
        <p:txBody>
          <a:bodyPr anchor="ctr"/>
          <a:lstStyle/>
          <a:p>
            <a:endParaRPr lang="en-US"/>
          </a:p>
        </p:txBody>
      </p:sp>
      <p:sp>
        <p:nvSpPr>
          <p:cNvPr id="3" name="Freeform 3"/>
          <p:cNvSpPr/>
          <p:nvPr/>
        </p:nvSpPr>
        <p:spPr>
          <a:xfrm>
            <a:off x="0" y="8987357"/>
            <a:ext cx="18288000" cy="1299643"/>
          </a:xfrm>
          <a:custGeom>
            <a:avLst/>
            <a:gdLst/>
            <a:ahLst/>
            <a:cxnLst/>
            <a:rect l="l" t="t" r="r" b="b"/>
            <a:pathLst>
              <a:path w="18334622" h="5230265">
                <a:moveTo>
                  <a:pt x="0" y="0"/>
                </a:moveTo>
                <a:lnTo>
                  <a:pt x="18334622" y="0"/>
                </a:lnTo>
                <a:lnTo>
                  <a:pt x="18334622" y="5230265"/>
                </a:lnTo>
                <a:lnTo>
                  <a:pt x="0" y="5230265"/>
                </a:lnTo>
                <a:lnTo>
                  <a:pt x="0" y="0"/>
                </a:lnTo>
                <a:close/>
              </a:path>
            </a:pathLst>
          </a:custGeom>
          <a:blipFill>
            <a:blip r:embed="rId4">
              <a:extLst>
                <a:ext uri="{96DAC541-7B7A-43D3-8B79-37D633B846F1}">
                  <asvg:svgBlip xmlns:asvg="http://schemas.microsoft.com/office/drawing/2016/SVG/main" r:embed="rId5"/>
                </a:ext>
              </a:extLst>
            </a:blip>
            <a:stretch>
              <a:fillRect l="-255" t="-1" b="-302438"/>
            </a:stretch>
          </a:blipFill>
          <a:ln cap="sq">
            <a:noFill/>
            <a:prstDash val="solid"/>
            <a:miter/>
          </a:ln>
        </p:spPr>
        <p:txBody>
          <a:bodyPr/>
          <a:lstStyle/>
          <a:p>
            <a:endParaRPr lang="en-US"/>
          </a:p>
        </p:txBody>
      </p:sp>
      <p:sp>
        <p:nvSpPr>
          <p:cNvPr id="5" name="Freeform 5"/>
          <p:cNvSpPr/>
          <p:nvPr/>
        </p:nvSpPr>
        <p:spPr>
          <a:xfrm>
            <a:off x="13737597" y="9131954"/>
            <a:ext cx="4353299" cy="999917"/>
          </a:xfrm>
          <a:custGeom>
            <a:avLst/>
            <a:gdLst/>
            <a:ahLst/>
            <a:cxnLst/>
            <a:rect l="l" t="t" r="r" b="b"/>
            <a:pathLst>
              <a:path w="4353299" h="999917">
                <a:moveTo>
                  <a:pt x="0" y="0"/>
                </a:moveTo>
                <a:lnTo>
                  <a:pt x="4353298" y="0"/>
                </a:lnTo>
                <a:lnTo>
                  <a:pt x="4353298" y="999917"/>
                </a:lnTo>
                <a:lnTo>
                  <a:pt x="0" y="999917"/>
                </a:lnTo>
                <a:lnTo>
                  <a:pt x="0" y="0"/>
                </a:lnTo>
                <a:close/>
              </a:path>
            </a:pathLst>
          </a:custGeom>
          <a:blipFill>
            <a:blip r:embed="rId6"/>
            <a:stretch>
              <a:fillRect t="-36037" b="-38352"/>
            </a:stretch>
          </a:blipFill>
        </p:spPr>
        <p:txBody>
          <a:bodyPr/>
          <a:lstStyle/>
          <a:p>
            <a:endParaRPr lang="en-US"/>
          </a:p>
        </p:txBody>
      </p:sp>
      <p:sp>
        <p:nvSpPr>
          <p:cNvPr id="6" name="TextBox 6"/>
          <p:cNvSpPr txBox="1"/>
          <p:nvPr/>
        </p:nvSpPr>
        <p:spPr>
          <a:xfrm>
            <a:off x="0" y="633492"/>
            <a:ext cx="18334622" cy="1143262"/>
          </a:xfrm>
          <a:prstGeom prst="rect">
            <a:avLst/>
          </a:prstGeom>
        </p:spPr>
        <p:txBody>
          <a:bodyPr wrap="square" lIns="0" tIns="0" rIns="0" bIns="0" rtlCol="0" anchor="ctr">
            <a:spAutoFit/>
          </a:bodyPr>
          <a:lstStyle/>
          <a:p>
            <a:pPr algn="ctr">
              <a:lnSpc>
                <a:spcPts val="9527"/>
              </a:lnSpc>
            </a:pPr>
            <a:r>
              <a:rPr lang="en-US" sz="6805" dirty="0">
                <a:solidFill>
                  <a:srgbClr val="000000"/>
                </a:solidFill>
                <a:latin typeface="Antonio Bold"/>
              </a:rPr>
              <a:t>Using the Three </a:t>
            </a:r>
            <a:r>
              <a:rPr lang="en-US" sz="6805" dirty="0" err="1">
                <a:solidFill>
                  <a:srgbClr val="000000"/>
                </a:solidFill>
                <a:latin typeface="Antonio Bold"/>
              </a:rPr>
              <a:t>Ms</a:t>
            </a:r>
            <a:r>
              <a:rPr lang="en-US" sz="6805" dirty="0">
                <a:solidFill>
                  <a:srgbClr val="000000"/>
                </a:solidFill>
                <a:latin typeface="Antonio Bold"/>
              </a:rPr>
              <a:t>: </a:t>
            </a:r>
            <a:r>
              <a:rPr lang="en-US" sz="7200" dirty="0">
                <a:solidFill>
                  <a:srgbClr val="000000"/>
                </a:solidFill>
                <a:latin typeface="Antonio"/>
              </a:rPr>
              <a:t>Practical Tips </a:t>
            </a:r>
          </a:p>
        </p:txBody>
      </p:sp>
      <p:sp>
        <p:nvSpPr>
          <p:cNvPr id="8" name="TextBox 8"/>
          <p:cNvSpPr txBox="1"/>
          <p:nvPr/>
        </p:nvSpPr>
        <p:spPr>
          <a:xfrm>
            <a:off x="609600" y="3619500"/>
            <a:ext cx="6339857" cy="3792641"/>
          </a:xfrm>
          <a:prstGeom prst="rect">
            <a:avLst/>
          </a:prstGeom>
        </p:spPr>
        <p:txBody>
          <a:bodyPr wrap="square" lIns="0" tIns="0" rIns="0" bIns="0" numCol="1" rtlCol="0" anchor="t">
            <a:spAutoFit/>
          </a:bodyPr>
          <a:lstStyle/>
          <a:p>
            <a:pPr algn="ctr">
              <a:lnSpc>
                <a:spcPts val="10132"/>
              </a:lnSpc>
            </a:pPr>
            <a:r>
              <a:rPr lang="en-US" sz="6800" dirty="0">
                <a:solidFill>
                  <a:srgbClr val="000000"/>
                </a:solidFill>
                <a:latin typeface="Roboto Bold"/>
              </a:rPr>
              <a:t>Proactively combat procrastination</a:t>
            </a:r>
          </a:p>
        </p:txBody>
      </p:sp>
      <p:sp>
        <p:nvSpPr>
          <p:cNvPr id="7" name="TextBox 6">
            <a:extLst>
              <a:ext uri="{FF2B5EF4-FFF2-40B4-BE49-F238E27FC236}">
                <a16:creationId xmlns:a16="http://schemas.microsoft.com/office/drawing/2014/main" id="{304F53AE-8DD6-569E-90FD-A8686D0E4168}"/>
              </a:ext>
            </a:extLst>
          </p:cNvPr>
          <p:cNvSpPr txBox="1"/>
          <p:nvPr/>
        </p:nvSpPr>
        <p:spPr>
          <a:xfrm>
            <a:off x="7315200" y="3037589"/>
            <a:ext cx="10134600" cy="5386090"/>
          </a:xfrm>
          <a:prstGeom prst="rect">
            <a:avLst/>
          </a:prstGeom>
          <a:noFill/>
        </p:spPr>
        <p:txBody>
          <a:bodyPr wrap="square">
            <a:spAutoFit/>
          </a:bodyPr>
          <a:lstStyle/>
          <a:p>
            <a:pPr>
              <a:lnSpc>
                <a:spcPts val="3360"/>
              </a:lnSpc>
            </a:pPr>
            <a:r>
              <a:rPr lang="en-US" sz="2800" dirty="0">
                <a:solidFill>
                  <a:srgbClr val="000000"/>
                </a:solidFill>
                <a:latin typeface="Roboto"/>
              </a:rPr>
              <a:t>Remember that while procrastination may work in the short term, it is related to burnout in the long term. </a:t>
            </a:r>
            <a:r>
              <a:rPr lang="en-US" sz="2800" dirty="0">
                <a:solidFill>
                  <a:srgbClr val="000000"/>
                </a:solidFill>
                <a:latin typeface="Roboto Bold"/>
              </a:rPr>
              <a:t>Act proactively</a:t>
            </a:r>
            <a:r>
              <a:rPr lang="en-US" sz="2800" dirty="0">
                <a:solidFill>
                  <a:srgbClr val="000000"/>
                </a:solidFill>
                <a:latin typeface="Roboto"/>
              </a:rPr>
              <a:t> to combat the natural human temptation to procrastinate: </a:t>
            </a:r>
          </a:p>
          <a:p>
            <a:endParaRPr lang="en-US" dirty="0">
              <a:solidFill>
                <a:srgbClr val="000000"/>
              </a:solidFill>
              <a:latin typeface="Roboto"/>
            </a:endParaRPr>
          </a:p>
          <a:p>
            <a:pPr marL="733365" lvl="1" indent="-366682">
              <a:spcBef>
                <a:spcPts val="1200"/>
              </a:spcBef>
              <a:buFont typeface="Arial"/>
              <a:buChar char="•"/>
            </a:pPr>
            <a:r>
              <a:rPr lang="en-US" sz="2400" dirty="0">
                <a:solidFill>
                  <a:srgbClr val="000000"/>
                </a:solidFill>
                <a:latin typeface="Roboto"/>
              </a:rPr>
              <a:t>When you first get your syllabi, enter deadlines for assignments and exams into your planner. </a:t>
            </a:r>
          </a:p>
          <a:p>
            <a:pPr marL="733365" lvl="1" indent="-366682">
              <a:spcBef>
                <a:spcPts val="1200"/>
              </a:spcBef>
              <a:buFont typeface="Arial"/>
              <a:buChar char="•"/>
            </a:pPr>
            <a:r>
              <a:rPr lang="en-US" sz="2400" dirty="0">
                <a:solidFill>
                  <a:srgbClr val="000000"/>
                </a:solidFill>
                <a:latin typeface="Roboto"/>
              </a:rPr>
              <a:t>Set up reminders leading up to those deadlines so you can space out your learning.</a:t>
            </a:r>
          </a:p>
          <a:p>
            <a:pPr marL="733365" lvl="1" indent="-366682">
              <a:spcBef>
                <a:spcPts val="1200"/>
              </a:spcBef>
              <a:buFont typeface="Arial"/>
              <a:buChar char="•"/>
            </a:pPr>
            <a:r>
              <a:rPr lang="en-US" sz="2400" dirty="0">
                <a:solidFill>
                  <a:srgbClr val="000000"/>
                </a:solidFill>
                <a:latin typeface="Roboto"/>
              </a:rPr>
              <a:t>Develop a system that notifies you of upcoming due dates well in advance. </a:t>
            </a:r>
          </a:p>
          <a:p>
            <a:pPr marL="733365" lvl="1" indent="-366682">
              <a:spcBef>
                <a:spcPts val="1200"/>
              </a:spcBef>
              <a:buFont typeface="Arial"/>
              <a:buChar char="•"/>
            </a:pPr>
            <a:r>
              <a:rPr lang="en-US" sz="2400" dirty="0">
                <a:solidFill>
                  <a:srgbClr val="000000"/>
                </a:solidFill>
                <a:latin typeface="Roboto"/>
              </a:rPr>
              <a:t>Be intentional about setting time aside ahead of the due date to start on assignments or review for an exam. </a:t>
            </a:r>
          </a:p>
        </p:txBody>
      </p:sp>
    </p:spTree>
    <p:extLst>
      <p:ext uri="{BB962C8B-B14F-4D97-AF65-F5344CB8AC3E}">
        <p14:creationId xmlns:p14="http://schemas.microsoft.com/office/powerpoint/2010/main" val="2798805475"/>
      </p:ext>
    </p:extLst>
  </p:cSld>
  <p:clrMapOvr>
    <a:masterClrMapping/>
  </p:clrMapOvr>
  <p:transition>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6622" y="-1"/>
            <a:ext cx="18288000" cy="2473913"/>
          </a:xfrm>
          <a:custGeom>
            <a:avLst/>
            <a:gdLst/>
            <a:ahLst/>
            <a:cxnLst/>
            <a:rect l="l" t="t" r="r" b="b"/>
            <a:pathLst>
              <a:path w="18288000" h="3169283">
                <a:moveTo>
                  <a:pt x="0" y="0"/>
                </a:moveTo>
                <a:lnTo>
                  <a:pt x="18288000" y="0"/>
                </a:lnTo>
                <a:lnTo>
                  <a:pt x="18288000" y="3169283"/>
                </a:lnTo>
                <a:lnTo>
                  <a:pt x="0" y="3169283"/>
                </a:lnTo>
                <a:lnTo>
                  <a:pt x="0" y="0"/>
                </a:lnTo>
                <a:close/>
              </a:path>
            </a:pathLst>
          </a:custGeom>
          <a:blipFill>
            <a:blip r:embed="rId3">
              <a:alphaModFix amt="57600"/>
            </a:blip>
            <a:stretch>
              <a:fillRect t="-422184" b="-35292"/>
            </a:stretch>
          </a:blipFill>
        </p:spPr>
        <p:txBody>
          <a:bodyPr anchor="ctr"/>
          <a:lstStyle/>
          <a:p>
            <a:endParaRPr lang="en-US"/>
          </a:p>
        </p:txBody>
      </p:sp>
      <p:sp>
        <p:nvSpPr>
          <p:cNvPr id="3" name="Freeform 3"/>
          <p:cNvSpPr/>
          <p:nvPr/>
        </p:nvSpPr>
        <p:spPr>
          <a:xfrm>
            <a:off x="0" y="8987357"/>
            <a:ext cx="18288000" cy="1299643"/>
          </a:xfrm>
          <a:custGeom>
            <a:avLst/>
            <a:gdLst/>
            <a:ahLst/>
            <a:cxnLst/>
            <a:rect l="l" t="t" r="r" b="b"/>
            <a:pathLst>
              <a:path w="18334622" h="5230265">
                <a:moveTo>
                  <a:pt x="0" y="0"/>
                </a:moveTo>
                <a:lnTo>
                  <a:pt x="18334622" y="0"/>
                </a:lnTo>
                <a:lnTo>
                  <a:pt x="18334622" y="5230265"/>
                </a:lnTo>
                <a:lnTo>
                  <a:pt x="0" y="5230265"/>
                </a:lnTo>
                <a:lnTo>
                  <a:pt x="0" y="0"/>
                </a:lnTo>
                <a:close/>
              </a:path>
            </a:pathLst>
          </a:custGeom>
          <a:blipFill>
            <a:blip r:embed="rId4">
              <a:extLst>
                <a:ext uri="{96DAC541-7B7A-43D3-8B79-37D633B846F1}">
                  <asvg:svgBlip xmlns:asvg="http://schemas.microsoft.com/office/drawing/2016/SVG/main" r:embed="rId5"/>
                </a:ext>
              </a:extLst>
            </a:blip>
            <a:stretch>
              <a:fillRect l="-255" t="-1" b="-302438"/>
            </a:stretch>
          </a:blipFill>
          <a:ln cap="sq">
            <a:noFill/>
            <a:prstDash val="solid"/>
            <a:miter/>
          </a:ln>
        </p:spPr>
        <p:txBody>
          <a:bodyPr/>
          <a:lstStyle/>
          <a:p>
            <a:endParaRPr lang="en-US"/>
          </a:p>
        </p:txBody>
      </p:sp>
      <p:sp>
        <p:nvSpPr>
          <p:cNvPr id="5" name="Freeform 5"/>
          <p:cNvSpPr/>
          <p:nvPr/>
        </p:nvSpPr>
        <p:spPr>
          <a:xfrm>
            <a:off x="13737597" y="9131954"/>
            <a:ext cx="4353299" cy="999917"/>
          </a:xfrm>
          <a:custGeom>
            <a:avLst/>
            <a:gdLst/>
            <a:ahLst/>
            <a:cxnLst/>
            <a:rect l="l" t="t" r="r" b="b"/>
            <a:pathLst>
              <a:path w="4353299" h="999917">
                <a:moveTo>
                  <a:pt x="0" y="0"/>
                </a:moveTo>
                <a:lnTo>
                  <a:pt x="4353298" y="0"/>
                </a:lnTo>
                <a:lnTo>
                  <a:pt x="4353298" y="999917"/>
                </a:lnTo>
                <a:lnTo>
                  <a:pt x="0" y="999917"/>
                </a:lnTo>
                <a:lnTo>
                  <a:pt x="0" y="0"/>
                </a:lnTo>
                <a:close/>
              </a:path>
            </a:pathLst>
          </a:custGeom>
          <a:blipFill>
            <a:blip r:embed="rId6"/>
            <a:stretch>
              <a:fillRect t="-36037" b="-38352"/>
            </a:stretch>
          </a:blipFill>
        </p:spPr>
        <p:txBody>
          <a:bodyPr/>
          <a:lstStyle/>
          <a:p>
            <a:endParaRPr lang="en-US"/>
          </a:p>
        </p:txBody>
      </p:sp>
      <p:sp>
        <p:nvSpPr>
          <p:cNvPr id="6" name="TextBox 6"/>
          <p:cNvSpPr txBox="1"/>
          <p:nvPr/>
        </p:nvSpPr>
        <p:spPr>
          <a:xfrm>
            <a:off x="0" y="633492"/>
            <a:ext cx="18334622" cy="1143262"/>
          </a:xfrm>
          <a:prstGeom prst="rect">
            <a:avLst/>
          </a:prstGeom>
        </p:spPr>
        <p:txBody>
          <a:bodyPr wrap="square" lIns="0" tIns="0" rIns="0" bIns="0" rtlCol="0" anchor="ctr">
            <a:spAutoFit/>
          </a:bodyPr>
          <a:lstStyle/>
          <a:p>
            <a:pPr algn="ctr">
              <a:lnSpc>
                <a:spcPts val="9527"/>
              </a:lnSpc>
            </a:pPr>
            <a:r>
              <a:rPr lang="en-US" sz="6805" dirty="0">
                <a:solidFill>
                  <a:srgbClr val="000000"/>
                </a:solidFill>
                <a:latin typeface="Antonio Bold"/>
              </a:rPr>
              <a:t>Using the Three </a:t>
            </a:r>
            <a:r>
              <a:rPr lang="en-US" sz="6805" dirty="0" err="1">
                <a:solidFill>
                  <a:srgbClr val="000000"/>
                </a:solidFill>
                <a:latin typeface="Antonio Bold"/>
              </a:rPr>
              <a:t>Ms</a:t>
            </a:r>
            <a:r>
              <a:rPr lang="en-US" sz="6805" dirty="0">
                <a:solidFill>
                  <a:srgbClr val="000000"/>
                </a:solidFill>
                <a:latin typeface="Antonio Bold"/>
              </a:rPr>
              <a:t>: </a:t>
            </a:r>
            <a:r>
              <a:rPr lang="en-US" sz="7200" dirty="0">
                <a:solidFill>
                  <a:srgbClr val="000000"/>
                </a:solidFill>
                <a:latin typeface="Antonio"/>
              </a:rPr>
              <a:t>Practical Tips </a:t>
            </a:r>
          </a:p>
        </p:txBody>
      </p:sp>
      <p:sp>
        <p:nvSpPr>
          <p:cNvPr id="8" name="TextBox 8"/>
          <p:cNvSpPr txBox="1"/>
          <p:nvPr/>
        </p:nvSpPr>
        <p:spPr>
          <a:xfrm>
            <a:off x="762000" y="4133348"/>
            <a:ext cx="6339857" cy="2497415"/>
          </a:xfrm>
          <a:prstGeom prst="rect">
            <a:avLst/>
          </a:prstGeom>
        </p:spPr>
        <p:txBody>
          <a:bodyPr wrap="square" lIns="0" tIns="0" rIns="0" bIns="0" numCol="1" rtlCol="0" anchor="t">
            <a:spAutoFit/>
          </a:bodyPr>
          <a:lstStyle/>
          <a:p>
            <a:pPr algn="ctr">
              <a:lnSpc>
                <a:spcPts val="10132"/>
              </a:lnSpc>
            </a:pPr>
            <a:r>
              <a:rPr lang="en-US" sz="7200" dirty="0">
                <a:solidFill>
                  <a:srgbClr val="000000"/>
                </a:solidFill>
                <a:latin typeface="Roboto Bold"/>
              </a:rPr>
              <a:t>Bounce back from burnout</a:t>
            </a:r>
          </a:p>
        </p:txBody>
      </p:sp>
      <p:sp>
        <p:nvSpPr>
          <p:cNvPr id="7" name="TextBox 6">
            <a:extLst>
              <a:ext uri="{FF2B5EF4-FFF2-40B4-BE49-F238E27FC236}">
                <a16:creationId xmlns:a16="http://schemas.microsoft.com/office/drawing/2014/main" id="{304F53AE-8DD6-569E-90FD-A8686D0E4168}"/>
              </a:ext>
            </a:extLst>
          </p:cNvPr>
          <p:cNvSpPr txBox="1"/>
          <p:nvPr/>
        </p:nvSpPr>
        <p:spPr>
          <a:xfrm>
            <a:off x="7543800" y="2883701"/>
            <a:ext cx="10134600" cy="5693866"/>
          </a:xfrm>
          <a:prstGeom prst="rect">
            <a:avLst/>
          </a:prstGeom>
          <a:noFill/>
        </p:spPr>
        <p:txBody>
          <a:bodyPr wrap="square">
            <a:spAutoFit/>
          </a:bodyPr>
          <a:lstStyle/>
          <a:p>
            <a:pPr>
              <a:spcBef>
                <a:spcPts val="1200"/>
              </a:spcBef>
            </a:pPr>
            <a:r>
              <a:rPr lang="en-US" sz="2800" dirty="0">
                <a:solidFill>
                  <a:srgbClr val="000000"/>
                </a:solidFill>
                <a:latin typeface="Roboto"/>
              </a:rPr>
              <a:t>When you start feeling the initial stages of burnout, try the following:</a:t>
            </a:r>
          </a:p>
          <a:p>
            <a:pPr>
              <a:spcBef>
                <a:spcPts val="1200"/>
              </a:spcBef>
            </a:pPr>
            <a:endParaRPr lang="en-US" sz="800" dirty="0">
              <a:solidFill>
                <a:srgbClr val="000000"/>
              </a:solidFill>
              <a:latin typeface="Roboto"/>
            </a:endParaRPr>
          </a:p>
          <a:p>
            <a:pPr marL="733365" lvl="1" indent="-366682">
              <a:spcBef>
                <a:spcPts val="1200"/>
              </a:spcBef>
              <a:buFont typeface="Arial"/>
              <a:buChar char="•"/>
            </a:pPr>
            <a:r>
              <a:rPr lang="en-US" sz="2400" dirty="0">
                <a:solidFill>
                  <a:srgbClr val="000000"/>
                </a:solidFill>
                <a:latin typeface="Roboto"/>
              </a:rPr>
              <a:t>Make sure that you are getting enough sleep, eating regularly, and taking breaks to do things not related to your academics.</a:t>
            </a:r>
          </a:p>
          <a:p>
            <a:pPr marL="733365" lvl="1" indent="-366682">
              <a:spcBef>
                <a:spcPts val="1200"/>
              </a:spcBef>
              <a:buFont typeface="Arial"/>
              <a:buChar char="•"/>
            </a:pPr>
            <a:r>
              <a:rPr lang="en-US" sz="2400" dirty="0">
                <a:solidFill>
                  <a:srgbClr val="000000"/>
                </a:solidFill>
                <a:latin typeface="Roboto"/>
              </a:rPr>
              <a:t>Reconnect with your “why.”</a:t>
            </a:r>
          </a:p>
          <a:p>
            <a:pPr marL="733365" lvl="1" indent="-366682">
              <a:spcBef>
                <a:spcPts val="1200"/>
              </a:spcBef>
              <a:buFont typeface="Arial"/>
              <a:buChar char="•"/>
            </a:pPr>
            <a:r>
              <a:rPr lang="en-US" sz="2400" dirty="0">
                <a:solidFill>
                  <a:srgbClr val="000000"/>
                </a:solidFill>
                <a:latin typeface="Roboto"/>
              </a:rPr>
              <a:t>Ask for help from your support team (instructors, advisors, peers, family, etc.).</a:t>
            </a:r>
          </a:p>
          <a:p>
            <a:pPr marL="733365" lvl="1" indent="-366682">
              <a:spcBef>
                <a:spcPts val="1200"/>
              </a:spcBef>
              <a:buFont typeface="Arial"/>
              <a:buChar char="•"/>
            </a:pPr>
            <a:r>
              <a:rPr lang="en-US" sz="2400" dirty="0">
                <a:solidFill>
                  <a:srgbClr val="000000"/>
                </a:solidFill>
                <a:latin typeface="Roboto"/>
              </a:rPr>
              <a:t>Focus on setting reasonable behavioral goals (e.g., spacing study sessions, going to office hours) </a:t>
            </a:r>
            <a:r>
              <a:rPr lang="en-US" sz="2400" b="1" dirty="0">
                <a:solidFill>
                  <a:srgbClr val="000000"/>
                </a:solidFill>
                <a:latin typeface="Roboto"/>
              </a:rPr>
              <a:t>rather than </a:t>
            </a:r>
            <a:r>
              <a:rPr lang="en-US" sz="2400" dirty="0">
                <a:solidFill>
                  <a:srgbClr val="000000"/>
                </a:solidFill>
                <a:latin typeface="Roboto"/>
              </a:rPr>
              <a:t>performance-based goals (e.g., get an A in every class).</a:t>
            </a:r>
          </a:p>
          <a:p>
            <a:pPr marL="733365" lvl="1" indent="-366682">
              <a:spcBef>
                <a:spcPts val="1200"/>
              </a:spcBef>
              <a:buFont typeface="Arial"/>
              <a:buChar char="•"/>
            </a:pPr>
            <a:r>
              <a:rPr lang="en-US" sz="2400" dirty="0">
                <a:solidFill>
                  <a:srgbClr val="000000"/>
                </a:solidFill>
                <a:latin typeface="Roboto"/>
              </a:rPr>
              <a:t>Remind yourself that you are a beginner in your field of study and give yourself permission to ask questions. </a:t>
            </a:r>
          </a:p>
        </p:txBody>
      </p:sp>
    </p:spTree>
    <p:extLst>
      <p:ext uri="{BB962C8B-B14F-4D97-AF65-F5344CB8AC3E}">
        <p14:creationId xmlns:p14="http://schemas.microsoft.com/office/powerpoint/2010/main" val="2915999006"/>
      </p:ext>
    </p:extLst>
  </p:cSld>
  <p:clrMapOvr>
    <a:masterClrMapping/>
  </p:clrMapOvr>
  <p:transition>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6622" y="-1"/>
            <a:ext cx="18288000" cy="2473913"/>
          </a:xfrm>
          <a:custGeom>
            <a:avLst/>
            <a:gdLst/>
            <a:ahLst/>
            <a:cxnLst/>
            <a:rect l="l" t="t" r="r" b="b"/>
            <a:pathLst>
              <a:path w="18288000" h="3169283">
                <a:moveTo>
                  <a:pt x="0" y="0"/>
                </a:moveTo>
                <a:lnTo>
                  <a:pt x="18288000" y="0"/>
                </a:lnTo>
                <a:lnTo>
                  <a:pt x="18288000" y="3169283"/>
                </a:lnTo>
                <a:lnTo>
                  <a:pt x="0" y="3169283"/>
                </a:lnTo>
                <a:lnTo>
                  <a:pt x="0" y="0"/>
                </a:lnTo>
                <a:close/>
              </a:path>
            </a:pathLst>
          </a:custGeom>
          <a:blipFill>
            <a:blip r:embed="rId3">
              <a:alphaModFix amt="57600"/>
            </a:blip>
            <a:stretch>
              <a:fillRect t="-422184" b="-35292"/>
            </a:stretch>
          </a:blipFill>
        </p:spPr>
        <p:txBody>
          <a:bodyPr anchor="ctr"/>
          <a:lstStyle/>
          <a:p>
            <a:endParaRPr lang="en-US"/>
          </a:p>
        </p:txBody>
      </p:sp>
      <p:sp>
        <p:nvSpPr>
          <p:cNvPr id="3" name="Freeform 3"/>
          <p:cNvSpPr/>
          <p:nvPr/>
        </p:nvSpPr>
        <p:spPr>
          <a:xfrm>
            <a:off x="0" y="8987357"/>
            <a:ext cx="18288000" cy="1299643"/>
          </a:xfrm>
          <a:custGeom>
            <a:avLst/>
            <a:gdLst/>
            <a:ahLst/>
            <a:cxnLst/>
            <a:rect l="l" t="t" r="r" b="b"/>
            <a:pathLst>
              <a:path w="18334622" h="5230265">
                <a:moveTo>
                  <a:pt x="0" y="0"/>
                </a:moveTo>
                <a:lnTo>
                  <a:pt x="18334622" y="0"/>
                </a:lnTo>
                <a:lnTo>
                  <a:pt x="18334622" y="5230265"/>
                </a:lnTo>
                <a:lnTo>
                  <a:pt x="0" y="5230265"/>
                </a:lnTo>
                <a:lnTo>
                  <a:pt x="0" y="0"/>
                </a:lnTo>
                <a:close/>
              </a:path>
            </a:pathLst>
          </a:custGeom>
          <a:blipFill>
            <a:blip r:embed="rId4">
              <a:extLst>
                <a:ext uri="{96DAC541-7B7A-43D3-8B79-37D633B846F1}">
                  <asvg:svgBlip xmlns:asvg="http://schemas.microsoft.com/office/drawing/2016/SVG/main" r:embed="rId5"/>
                </a:ext>
              </a:extLst>
            </a:blip>
            <a:stretch>
              <a:fillRect l="-255" t="-1" b="-302438"/>
            </a:stretch>
          </a:blipFill>
          <a:ln cap="sq">
            <a:noFill/>
            <a:prstDash val="solid"/>
            <a:miter/>
          </a:ln>
        </p:spPr>
        <p:txBody>
          <a:bodyPr/>
          <a:lstStyle/>
          <a:p>
            <a:endParaRPr lang="en-US"/>
          </a:p>
        </p:txBody>
      </p:sp>
      <p:sp>
        <p:nvSpPr>
          <p:cNvPr id="5" name="Freeform 5"/>
          <p:cNvSpPr/>
          <p:nvPr/>
        </p:nvSpPr>
        <p:spPr>
          <a:xfrm>
            <a:off x="13737597" y="9131954"/>
            <a:ext cx="4353299" cy="999917"/>
          </a:xfrm>
          <a:custGeom>
            <a:avLst/>
            <a:gdLst/>
            <a:ahLst/>
            <a:cxnLst/>
            <a:rect l="l" t="t" r="r" b="b"/>
            <a:pathLst>
              <a:path w="4353299" h="999917">
                <a:moveTo>
                  <a:pt x="0" y="0"/>
                </a:moveTo>
                <a:lnTo>
                  <a:pt x="4353298" y="0"/>
                </a:lnTo>
                <a:lnTo>
                  <a:pt x="4353298" y="999917"/>
                </a:lnTo>
                <a:lnTo>
                  <a:pt x="0" y="999917"/>
                </a:lnTo>
                <a:lnTo>
                  <a:pt x="0" y="0"/>
                </a:lnTo>
                <a:close/>
              </a:path>
            </a:pathLst>
          </a:custGeom>
          <a:blipFill>
            <a:blip r:embed="rId6"/>
            <a:stretch>
              <a:fillRect t="-36037" b="-38352"/>
            </a:stretch>
          </a:blipFill>
        </p:spPr>
        <p:txBody>
          <a:bodyPr/>
          <a:lstStyle/>
          <a:p>
            <a:endParaRPr lang="en-US"/>
          </a:p>
        </p:txBody>
      </p:sp>
      <p:sp>
        <p:nvSpPr>
          <p:cNvPr id="6" name="TextBox 6"/>
          <p:cNvSpPr txBox="1"/>
          <p:nvPr/>
        </p:nvSpPr>
        <p:spPr>
          <a:xfrm>
            <a:off x="0" y="633492"/>
            <a:ext cx="18334622" cy="1143262"/>
          </a:xfrm>
          <a:prstGeom prst="rect">
            <a:avLst/>
          </a:prstGeom>
        </p:spPr>
        <p:txBody>
          <a:bodyPr wrap="square" lIns="0" tIns="0" rIns="0" bIns="0" rtlCol="0" anchor="ctr">
            <a:spAutoFit/>
          </a:bodyPr>
          <a:lstStyle/>
          <a:p>
            <a:pPr algn="ctr">
              <a:lnSpc>
                <a:spcPts val="9527"/>
              </a:lnSpc>
            </a:pPr>
            <a:r>
              <a:rPr lang="en-US" sz="6805" dirty="0">
                <a:solidFill>
                  <a:srgbClr val="000000"/>
                </a:solidFill>
                <a:latin typeface="Antonio Bold"/>
              </a:rPr>
              <a:t>Using the Three </a:t>
            </a:r>
            <a:r>
              <a:rPr lang="en-US" sz="6805" dirty="0" err="1">
                <a:solidFill>
                  <a:srgbClr val="000000"/>
                </a:solidFill>
                <a:latin typeface="Antonio Bold"/>
              </a:rPr>
              <a:t>Ms</a:t>
            </a:r>
            <a:r>
              <a:rPr lang="en-US" sz="6805" dirty="0">
                <a:solidFill>
                  <a:srgbClr val="000000"/>
                </a:solidFill>
                <a:latin typeface="Antonio Bold"/>
              </a:rPr>
              <a:t>: </a:t>
            </a:r>
            <a:r>
              <a:rPr lang="en-US" sz="7200" dirty="0">
                <a:solidFill>
                  <a:srgbClr val="000000"/>
                </a:solidFill>
                <a:latin typeface="Antonio"/>
              </a:rPr>
              <a:t>Practical Tips </a:t>
            </a:r>
          </a:p>
        </p:txBody>
      </p:sp>
      <p:sp>
        <p:nvSpPr>
          <p:cNvPr id="7" name="TextBox 6">
            <a:extLst>
              <a:ext uri="{FF2B5EF4-FFF2-40B4-BE49-F238E27FC236}">
                <a16:creationId xmlns:a16="http://schemas.microsoft.com/office/drawing/2014/main" id="{304F53AE-8DD6-569E-90FD-A8686D0E4168}"/>
              </a:ext>
            </a:extLst>
          </p:cNvPr>
          <p:cNvSpPr txBox="1"/>
          <p:nvPr/>
        </p:nvSpPr>
        <p:spPr>
          <a:xfrm>
            <a:off x="533400" y="2883701"/>
            <a:ext cx="17145000" cy="1836400"/>
          </a:xfrm>
          <a:prstGeom prst="rect">
            <a:avLst/>
          </a:prstGeom>
          <a:noFill/>
        </p:spPr>
        <p:txBody>
          <a:bodyPr wrap="square">
            <a:spAutoFit/>
          </a:bodyPr>
          <a:lstStyle/>
          <a:p>
            <a:pPr algn="ctr">
              <a:lnSpc>
                <a:spcPct val="150000"/>
              </a:lnSpc>
            </a:pPr>
            <a:r>
              <a:rPr lang="en-US" sz="4000" dirty="0">
                <a:solidFill>
                  <a:srgbClr val="000000"/>
                </a:solidFill>
                <a:latin typeface="Roboto Bold"/>
              </a:rPr>
              <a:t>For more ideas and tips, visit</a:t>
            </a:r>
          </a:p>
          <a:p>
            <a:pPr algn="ctr">
              <a:lnSpc>
                <a:spcPct val="150000"/>
              </a:lnSpc>
            </a:pPr>
            <a:r>
              <a:rPr lang="en-US" sz="4000" i="1" dirty="0">
                <a:solidFill>
                  <a:srgbClr val="000000"/>
                </a:solidFill>
                <a:latin typeface="Roboto Bold"/>
              </a:rPr>
              <a:t>learning.uiowa.edu/students</a:t>
            </a:r>
          </a:p>
        </p:txBody>
      </p:sp>
      <p:sp>
        <p:nvSpPr>
          <p:cNvPr id="4" name="Freeform 8">
            <a:extLst>
              <a:ext uri="{FF2B5EF4-FFF2-40B4-BE49-F238E27FC236}">
                <a16:creationId xmlns:a16="http://schemas.microsoft.com/office/drawing/2014/main" id="{9A29538B-3E58-54F6-8AEB-F562EA2E5723}"/>
              </a:ext>
            </a:extLst>
          </p:cNvPr>
          <p:cNvSpPr/>
          <p:nvPr/>
        </p:nvSpPr>
        <p:spPr>
          <a:xfrm>
            <a:off x="7620000" y="5190411"/>
            <a:ext cx="3558392" cy="3101513"/>
          </a:xfrm>
          <a:custGeom>
            <a:avLst/>
            <a:gdLst/>
            <a:ahLst/>
            <a:cxnLst/>
            <a:rect l="l" t="t" r="r" b="b"/>
            <a:pathLst>
              <a:path w="3078184" h="2550491">
                <a:moveTo>
                  <a:pt x="0" y="0"/>
                </a:moveTo>
                <a:lnTo>
                  <a:pt x="3078183" y="0"/>
                </a:lnTo>
                <a:lnTo>
                  <a:pt x="3078183" y="2550490"/>
                </a:lnTo>
                <a:lnTo>
                  <a:pt x="0" y="2550490"/>
                </a:lnTo>
                <a:lnTo>
                  <a:pt x="0" y="0"/>
                </a:lnTo>
                <a:close/>
              </a:path>
            </a:pathLst>
          </a:custGeom>
          <a:blipFill>
            <a:blip r:embed="rId6"/>
            <a:stretch>
              <a:fillRect l="-231051" t="-33072" b="-26969"/>
            </a:stretch>
          </a:blipFill>
        </p:spPr>
        <p:txBody>
          <a:bodyPr/>
          <a:lstStyle/>
          <a:p>
            <a:endParaRPr lang="en-US"/>
          </a:p>
        </p:txBody>
      </p:sp>
    </p:spTree>
    <p:extLst>
      <p:ext uri="{BB962C8B-B14F-4D97-AF65-F5344CB8AC3E}">
        <p14:creationId xmlns:p14="http://schemas.microsoft.com/office/powerpoint/2010/main" val="3250639120"/>
      </p:ext>
    </p:extLst>
  </p:cSld>
  <p:clrMapOvr>
    <a:masterClrMapping/>
  </p:clrMapOvr>
  <p:transition>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6622" y="-1"/>
            <a:ext cx="18288000" cy="2473913"/>
          </a:xfrm>
          <a:custGeom>
            <a:avLst/>
            <a:gdLst/>
            <a:ahLst/>
            <a:cxnLst/>
            <a:rect l="l" t="t" r="r" b="b"/>
            <a:pathLst>
              <a:path w="18288000" h="3169283">
                <a:moveTo>
                  <a:pt x="0" y="0"/>
                </a:moveTo>
                <a:lnTo>
                  <a:pt x="18288000" y="0"/>
                </a:lnTo>
                <a:lnTo>
                  <a:pt x="18288000" y="3169283"/>
                </a:lnTo>
                <a:lnTo>
                  <a:pt x="0" y="3169283"/>
                </a:lnTo>
                <a:lnTo>
                  <a:pt x="0" y="0"/>
                </a:lnTo>
                <a:close/>
              </a:path>
            </a:pathLst>
          </a:custGeom>
          <a:blipFill>
            <a:blip r:embed="rId2">
              <a:alphaModFix amt="57600"/>
            </a:blip>
            <a:stretch>
              <a:fillRect t="-422184" b="-35292"/>
            </a:stretch>
          </a:blipFill>
        </p:spPr>
        <p:txBody>
          <a:bodyPr anchor="ctr"/>
          <a:lstStyle/>
          <a:p>
            <a:endParaRPr lang="en-US"/>
          </a:p>
        </p:txBody>
      </p:sp>
      <p:sp>
        <p:nvSpPr>
          <p:cNvPr id="3" name="Freeform 3"/>
          <p:cNvSpPr/>
          <p:nvPr/>
        </p:nvSpPr>
        <p:spPr>
          <a:xfrm>
            <a:off x="0" y="8987357"/>
            <a:ext cx="18288000" cy="1299643"/>
          </a:xfrm>
          <a:custGeom>
            <a:avLst/>
            <a:gdLst/>
            <a:ahLst/>
            <a:cxnLst/>
            <a:rect l="l" t="t" r="r" b="b"/>
            <a:pathLst>
              <a:path w="18334622" h="5230265">
                <a:moveTo>
                  <a:pt x="0" y="0"/>
                </a:moveTo>
                <a:lnTo>
                  <a:pt x="18334622" y="0"/>
                </a:lnTo>
                <a:lnTo>
                  <a:pt x="18334622" y="5230265"/>
                </a:lnTo>
                <a:lnTo>
                  <a:pt x="0" y="5230265"/>
                </a:lnTo>
                <a:lnTo>
                  <a:pt x="0" y="0"/>
                </a:lnTo>
                <a:close/>
              </a:path>
            </a:pathLst>
          </a:custGeom>
          <a:blipFill>
            <a:blip r:embed="rId3">
              <a:extLst>
                <a:ext uri="{96DAC541-7B7A-43D3-8B79-37D633B846F1}">
                  <asvg:svgBlip xmlns:asvg="http://schemas.microsoft.com/office/drawing/2016/SVG/main" r:embed="rId4"/>
                </a:ext>
              </a:extLst>
            </a:blip>
            <a:stretch>
              <a:fillRect l="-255" t="-1" b="-302438"/>
            </a:stretch>
          </a:blipFill>
          <a:ln cap="sq">
            <a:noFill/>
            <a:prstDash val="solid"/>
            <a:miter/>
          </a:ln>
        </p:spPr>
        <p:txBody>
          <a:bodyPr/>
          <a:lstStyle/>
          <a:p>
            <a:endParaRPr lang="en-US"/>
          </a:p>
        </p:txBody>
      </p:sp>
      <p:sp>
        <p:nvSpPr>
          <p:cNvPr id="5" name="Freeform 5"/>
          <p:cNvSpPr/>
          <p:nvPr/>
        </p:nvSpPr>
        <p:spPr>
          <a:xfrm>
            <a:off x="13737597" y="9131954"/>
            <a:ext cx="4353299" cy="999917"/>
          </a:xfrm>
          <a:custGeom>
            <a:avLst/>
            <a:gdLst/>
            <a:ahLst/>
            <a:cxnLst/>
            <a:rect l="l" t="t" r="r" b="b"/>
            <a:pathLst>
              <a:path w="4353299" h="999917">
                <a:moveTo>
                  <a:pt x="0" y="0"/>
                </a:moveTo>
                <a:lnTo>
                  <a:pt x="4353298" y="0"/>
                </a:lnTo>
                <a:lnTo>
                  <a:pt x="4353298" y="999917"/>
                </a:lnTo>
                <a:lnTo>
                  <a:pt x="0" y="999917"/>
                </a:lnTo>
                <a:lnTo>
                  <a:pt x="0" y="0"/>
                </a:lnTo>
                <a:close/>
              </a:path>
            </a:pathLst>
          </a:custGeom>
          <a:blipFill>
            <a:blip r:embed="rId5"/>
            <a:stretch>
              <a:fillRect t="-36037" b="-38352"/>
            </a:stretch>
          </a:blipFill>
        </p:spPr>
        <p:txBody>
          <a:bodyPr/>
          <a:lstStyle/>
          <a:p>
            <a:endParaRPr lang="en-US"/>
          </a:p>
        </p:txBody>
      </p:sp>
      <p:sp>
        <p:nvSpPr>
          <p:cNvPr id="6" name="TextBox 6"/>
          <p:cNvSpPr txBox="1"/>
          <p:nvPr/>
        </p:nvSpPr>
        <p:spPr>
          <a:xfrm>
            <a:off x="0" y="633492"/>
            <a:ext cx="18334622" cy="1143262"/>
          </a:xfrm>
          <a:prstGeom prst="rect">
            <a:avLst/>
          </a:prstGeom>
        </p:spPr>
        <p:txBody>
          <a:bodyPr wrap="square" lIns="0" tIns="0" rIns="0" bIns="0" rtlCol="0" anchor="ctr">
            <a:spAutoFit/>
          </a:bodyPr>
          <a:lstStyle/>
          <a:p>
            <a:pPr algn="ctr">
              <a:lnSpc>
                <a:spcPts val="9527"/>
              </a:lnSpc>
            </a:pPr>
            <a:r>
              <a:rPr lang="en-US" sz="6805" dirty="0">
                <a:solidFill>
                  <a:srgbClr val="000000"/>
                </a:solidFill>
                <a:latin typeface="Antonio Bold"/>
              </a:rPr>
              <a:t>Using the Three </a:t>
            </a:r>
            <a:r>
              <a:rPr lang="en-US" sz="6805" dirty="0" err="1">
                <a:solidFill>
                  <a:srgbClr val="000000"/>
                </a:solidFill>
                <a:latin typeface="Antonio Bold"/>
              </a:rPr>
              <a:t>Ms</a:t>
            </a:r>
            <a:r>
              <a:rPr lang="en-US" sz="6805" dirty="0">
                <a:solidFill>
                  <a:srgbClr val="000000"/>
                </a:solidFill>
                <a:latin typeface="Antonio Bold"/>
              </a:rPr>
              <a:t>: </a:t>
            </a:r>
            <a:r>
              <a:rPr lang="en-US" sz="7200" dirty="0">
                <a:solidFill>
                  <a:srgbClr val="000000"/>
                </a:solidFill>
                <a:latin typeface="Antonio"/>
              </a:rPr>
              <a:t>Practical Tips </a:t>
            </a:r>
          </a:p>
        </p:txBody>
      </p:sp>
      <p:sp>
        <p:nvSpPr>
          <p:cNvPr id="8" name="TextBox 8"/>
          <p:cNvSpPr txBox="1"/>
          <p:nvPr/>
        </p:nvSpPr>
        <p:spPr>
          <a:xfrm>
            <a:off x="685800" y="3729390"/>
            <a:ext cx="6476999" cy="3831113"/>
          </a:xfrm>
          <a:prstGeom prst="rect">
            <a:avLst/>
          </a:prstGeom>
        </p:spPr>
        <p:txBody>
          <a:bodyPr wrap="square" lIns="0" tIns="0" rIns="0" bIns="0" numCol="1" rtlCol="0" anchor="t">
            <a:spAutoFit/>
          </a:bodyPr>
          <a:lstStyle/>
          <a:p>
            <a:pPr algn="ctr">
              <a:lnSpc>
                <a:spcPts val="10152"/>
              </a:lnSpc>
            </a:pPr>
            <a:r>
              <a:rPr lang="en-US" sz="7300" dirty="0">
                <a:solidFill>
                  <a:srgbClr val="000000"/>
                </a:solidFill>
                <a:latin typeface="Roboto Bold"/>
              </a:rPr>
              <a:t>Remember </a:t>
            </a:r>
          </a:p>
          <a:p>
            <a:pPr algn="ctr">
              <a:lnSpc>
                <a:spcPts val="10152"/>
              </a:lnSpc>
            </a:pPr>
            <a:r>
              <a:rPr lang="en-US" sz="7300" dirty="0">
                <a:solidFill>
                  <a:srgbClr val="000000"/>
                </a:solidFill>
                <a:latin typeface="Roboto Bold"/>
              </a:rPr>
              <a:t>that college </a:t>
            </a:r>
          </a:p>
          <a:p>
            <a:pPr algn="ctr">
              <a:lnSpc>
                <a:spcPts val="10152"/>
              </a:lnSpc>
            </a:pPr>
            <a:r>
              <a:rPr lang="en-US" sz="7300" dirty="0">
                <a:solidFill>
                  <a:srgbClr val="000000"/>
                </a:solidFill>
                <a:latin typeface="Roboto Bold"/>
              </a:rPr>
              <a:t>is a journey</a:t>
            </a:r>
            <a:r>
              <a:rPr lang="en-US" sz="7000" dirty="0">
                <a:solidFill>
                  <a:srgbClr val="000000"/>
                </a:solidFill>
                <a:latin typeface="Roboto Bold"/>
              </a:rPr>
              <a:t> </a:t>
            </a:r>
          </a:p>
        </p:txBody>
      </p:sp>
      <p:sp>
        <p:nvSpPr>
          <p:cNvPr id="11" name="TextBox 8">
            <a:extLst>
              <a:ext uri="{FF2B5EF4-FFF2-40B4-BE49-F238E27FC236}">
                <a16:creationId xmlns:a16="http://schemas.microsoft.com/office/drawing/2014/main" id="{90C3D123-5972-06A8-67C1-DE2C0C427221}"/>
              </a:ext>
            </a:extLst>
          </p:cNvPr>
          <p:cNvSpPr txBox="1"/>
          <p:nvPr/>
        </p:nvSpPr>
        <p:spPr>
          <a:xfrm>
            <a:off x="7772400" y="2857005"/>
            <a:ext cx="10181896" cy="5575885"/>
          </a:xfrm>
          <a:prstGeom prst="rect">
            <a:avLst/>
          </a:prstGeom>
        </p:spPr>
        <p:txBody>
          <a:bodyPr wrap="square" lIns="0" tIns="0" rIns="0" bIns="0" numCol="1" rtlCol="0" anchor="t">
            <a:spAutoFit/>
          </a:bodyPr>
          <a:lstStyle/>
          <a:p>
            <a:pPr algn="l">
              <a:lnSpc>
                <a:spcPct val="150000"/>
              </a:lnSpc>
            </a:pPr>
            <a:r>
              <a:rPr lang="en-US" sz="2600" dirty="0">
                <a:solidFill>
                  <a:srgbClr val="000000"/>
                </a:solidFill>
                <a:latin typeface="Roboto"/>
              </a:rPr>
              <a:t>Each college semester brings its own ups and downs. Building your </a:t>
            </a:r>
            <a:r>
              <a:rPr lang="en-US" sz="2600" dirty="0">
                <a:solidFill>
                  <a:srgbClr val="000000"/>
                </a:solidFill>
                <a:latin typeface="Roboto Bold"/>
              </a:rPr>
              <a:t>growth mindset </a:t>
            </a:r>
            <a:r>
              <a:rPr lang="en-US" sz="2600" dirty="0">
                <a:solidFill>
                  <a:srgbClr val="000000"/>
                </a:solidFill>
                <a:latin typeface="Roboto"/>
              </a:rPr>
              <a:t>will remind you that when you put in the time and effort, </a:t>
            </a:r>
            <a:r>
              <a:rPr lang="en-US" sz="2600" dirty="0">
                <a:solidFill>
                  <a:srgbClr val="000000"/>
                </a:solidFill>
                <a:latin typeface="Roboto Bold"/>
              </a:rPr>
              <a:t>you are</a:t>
            </a:r>
            <a:r>
              <a:rPr lang="en-US" sz="2600" dirty="0">
                <a:solidFill>
                  <a:srgbClr val="000000"/>
                </a:solidFill>
                <a:latin typeface="Roboto"/>
              </a:rPr>
              <a:t> </a:t>
            </a:r>
            <a:r>
              <a:rPr lang="en-US" sz="2600" dirty="0">
                <a:solidFill>
                  <a:srgbClr val="000000"/>
                </a:solidFill>
                <a:latin typeface="Roboto Bold"/>
              </a:rPr>
              <a:t>capable of doing hard things!</a:t>
            </a:r>
          </a:p>
          <a:p>
            <a:pPr algn="l">
              <a:lnSpc>
                <a:spcPct val="150000"/>
              </a:lnSpc>
            </a:pPr>
            <a:endParaRPr lang="en-US" sz="1200" dirty="0">
              <a:solidFill>
                <a:srgbClr val="000000"/>
              </a:solidFill>
              <a:latin typeface="Roboto Bold"/>
            </a:endParaRPr>
          </a:p>
          <a:p>
            <a:pPr marL="221546" indent="-339373">
              <a:lnSpc>
                <a:spcPct val="150000"/>
              </a:lnSpc>
              <a:buFont typeface="Arial"/>
              <a:buChar char="•"/>
            </a:pPr>
            <a:r>
              <a:rPr lang="en-US" sz="2200" dirty="0">
                <a:solidFill>
                  <a:srgbClr val="000000"/>
                </a:solidFill>
                <a:latin typeface="Roboto"/>
              </a:rPr>
              <a:t>Think about a time when you faced a challenge in learning a skill that you are now much better at. How did you overcome that challenge or difficulty in order to improve? </a:t>
            </a:r>
          </a:p>
          <a:p>
            <a:pPr marL="221546" indent="-339373" algn="just">
              <a:lnSpc>
                <a:spcPct val="150000"/>
              </a:lnSpc>
              <a:buFont typeface="Arial"/>
              <a:buChar char="•"/>
            </a:pPr>
            <a:r>
              <a:rPr lang="en-US" sz="2200" dirty="0">
                <a:solidFill>
                  <a:srgbClr val="000000"/>
                </a:solidFill>
                <a:latin typeface="Roboto"/>
              </a:rPr>
              <a:t>What do you anticipate may be a challenge for you this semester? </a:t>
            </a:r>
          </a:p>
          <a:p>
            <a:pPr marL="221546" indent="-339373">
              <a:lnSpc>
                <a:spcPct val="150000"/>
              </a:lnSpc>
              <a:buFont typeface="Arial"/>
              <a:buChar char="•"/>
            </a:pPr>
            <a:r>
              <a:rPr lang="en-US" sz="2200" dirty="0">
                <a:solidFill>
                  <a:srgbClr val="000000"/>
                </a:solidFill>
                <a:latin typeface="Roboto"/>
              </a:rPr>
              <a:t>Now, brainstorm a list of strategies for how to overcome those challenges based on what has worked for you in the past. What are some new strategies you’d like to try this semester?</a:t>
            </a:r>
            <a:r>
              <a:rPr lang="en-US" sz="2200" dirty="0">
                <a:solidFill>
                  <a:srgbClr val="000000"/>
                </a:solidFill>
                <a:latin typeface="Roboto Bold"/>
              </a:rPr>
              <a:t> </a:t>
            </a:r>
          </a:p>
        </p:txBody>
      </p:sp>
    </p:spTree>
  </p:cSld>
  <p:clrMapOvr>
    <a:masterClrMapping/>
  </p:clrMapOvr>
  <p:transition>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6622" y="-1"/>
            <a:ext cx="18288000" cy="2473913"/>
          </a:xfrm>
          <a:custGeom>
            <a:avLst/>
            <a:gdLst/>
            <a:ahLst/>
            <a:cxnLst/>
            <a:rect l="l" t="t" r="r" b="b"/>
            <a:pathLst>
              <a:path w="18288000" h="3169283">
                <a:moveTo>
                  <a:pt x="0" y="0"/>
                </a:moveTo>
                <a:lnTo>
                  <a:pt x="18288000" y="0"/>
                </a:lnTo>
                <a:lnTo>
                  <a:pt x="18288000" y="3169283"/>
                </a:lnTo>
                <a:lnTo>
                  <a:pt x="0" y="3169283"/>
                </a:lnTo>
                <a:lnTo>
                  <a:pt x="0" y="0"/>
                </a:lnTo>
                <a:close/>
              </a:path>
            </a:pathLst>
          </a:custGeom>
          <a:blipFill>
            <a:blip r:embed="rId2">
              <a:alphaModFix amt="57600"/>
            </a:blip>
            <a:stretch>
              <a:fillRect t="-422184" b="-35292"/>
            </a:stretch>
          </a:blipFill>
        </p:spPr>
        <p:txBody>
          <a:bodyPr anchor="ctr"/>
          <a:lstStyle/>
          <a:p>
            <a:endParaRPr lang="en-US"/>
          </a:p>
        </p:txBody>
      </p:sp>
      <p:sp>
        <p:nvSpPr>
          <p:cNvPr id="3" name="Freeform 3"/>
          <p:cNvSpPr/>
          <p:nvPr/>
        </p:nvSpPr>
        <p:spPr>
          <a:xfrm>
            <a:off x="0" y="8987357"/>
            <a:ext cx="18288000" cy="1299643"/>
          </a:xfrm>
          <a:custGeom>
            <a:avLst/>
            <a:gdLst/>
            <a:ahLst/>
            <a:cxnLst/>
            <a:rect l="l" t="t" r="r" b="b"/>
            <a:pathLst>
              <a:path w="18334622" h="5230265">
                <a:moveTo>
                  <a:pt x="0" y="0"/>
                </a:moveTo>
                <a:lnTo>
                  <a:pt x="18334622" y="0"/>
                </a:lnTo>
                <a:lnTo>
                  <a:pt x="18334622" y="5230265"/>
                </a:lnTo>
                <a:lnTo>
                  <a:pt x="0" y="5230265"/>
                </a:lnTo>
                <a:lnTo>
                  <a:pt x="0" y="0"/>
                </a:lnTo>
                <a:close/>
              </a:path>
            </a:pathLst>
          </a:custGeom>
          <a:blipFill>
            <a:blip r:embed="rId3">
              <a:extLst>
                <a:ext uri="{96DAC541-7B7A-43D3-8B79-37D633B846F1}">
                  <asvg:svgBlip xmlns:asvg="http://schemas.microsoft.com/office/drawing/2016/SVG/main" r:embed="rId4"/>
                </a:ext>
              </a:extLst>
            </a:blip>
            <a:stretch>
              <a:fillRect l="-255" t="-1" b="-302438"/>
            </a:stretch>
          </a:blipFill>
          <a:ln cap="sq">
            <a:noFill/>
            <a:prstDash val="solid"/>
            <a:miter/>
          </a:ln>
        </p:spPr>
        <p:txBody>
          <a:bodyPr/>
          <a:lstStyle/>
          <a:p>
            <a:endParaRPr lang="en-US"/>
          </a:p>
        </p:txBody>
      </p:sp>
      <p:sp>
        <p:nvSpPr>
          <p:cNvPr id="5" name="Freeform 5"/>
          <p:cNvSpPr/>
          <p:nvPr/>
        </p:nvSpPr>
        <p:spPr>
          <a:xfrm>
            <a:off x="13737597" y="9131954"/>
            <a:ext cx="4353299" cy="999917"/>
          </a:xfrm>
          <a:custGeom>
            <a:avLst/>
            <a:gdLst/>
            <a:ahLst/>
            <a:cxnLst/>
            <a:rect l="l" t="t" r="r" b="b"/>
            <a:pathLst>
              <a:path w="4353299" h="999917">
                <a:moveTo>
                  <a:pt x="0" y="0"/>
                </a:moveTo>
                <a:lnTo>
                  <a:pt x="4353298" y="0"/>
                </a:lnTo>
                <a:lnTo>
                  <a:pt x="4353298" y="999917"/>
                </a:lnTo>
                <a:lnTo>
                  <a:pt x="0" y="999917"/>
                </a:lnTo>
                <a:lnTo>
                  <a:pt x="0" y="0"/>
                </a:lnTo>
                <a:close/>
              </a:path>
            </a:pathLst>
          </a:custGeom>
          <a:blipFill>
            <a:blip r:embed="rId5"/>
            <a:stretch>
              <a:fillRect t="-36037" b="-38352"/>
            </a:stretch>
          </a:blipFill>
        </p:spPr>
        <p:txBody>
          <a:bodyPr/>
          <a:lstStyle/>
          <a:p>
            <a:endParaRPr lang="en-US"/>
          </a:p>
        </p:txBody>
      </p:sp>
      <p:sp>
        <p:nvSpPr>
          <p:cNvPr id="6" name="TextBox 6"/>
          <p:cNvSpPr txBox="1"/>
          <p:nvPr/>
        </p:nvSpPr>
        <p:spPr>
          <a:xfrm>
            <a:off x="0" y="633492"/>
            <a:ext cx="18334622" cy="1143262"/>
          </a:xfrm>
          <a:prstGeom prst="rect">
            <a:avLst/>
          </a:prstGeom>
        </p:spPr>
        <p:txBody>
          <a:bodyPr wrap="square" lIns="0" tIns="0" rIns="0" bIns="0" rtlCol="0" anchor="ctr">
            <a:spAutoFit/>
          </a:bodyPr>
          <a:lstStyle/>
          <a:p>
            <a:pPr algn="ctr">
              <a:lnSpc>
                <a:spcPts val="9527"/>
              </a:lnSpc>
            </a:pPr>
            <a:r>
              <a:rPr lang="en-US" sz="6805" dirty="0">
                <a:solidFill>
                  <a:srgbClr val="000000"/>
                </a:solidFill>
                <a:latin typeface="Antonio Bold"/>
              </a:rPr>
              <a:t>Using the Three </a:t>
            </a:r>
            <a:r>
              <a:rPr lang="en-US" sz="6805" dirty="0" err="1">
                <a:solidFill>
                  <a:srgbClr val="000000"/>
                </a:solidFill>
                <a:latin typeface="Antonio Bold"/>
              </a:rPr>
              <a:t>Ms</a:t>
            </a:r>
            <a:r>
              <a:rPr lang="en-US" sz="6805" dirty="0">
                <a:solidFill>
                  <a:srgbClr val="000000"/>
                </a:solidFill>
                <a:latin typeface="Antonio Bold"/>
              </a:rPr>
              <a:t>: </a:t>
            </a:r>
            <a:r>
              <a:rPr lang="en-US" sz="7200" dirty="0">
                <a:solidFill>
                  <a:srgbClr val="000000"/>
                </a:solidFill>
                <a:latin typeface="Antonio"/>
              </a:rPr>
              <a:t>Practical Tips </a:t>
            </a:r>
          </a:p>
        </p:txBody>
      </p:sp>
      <p:sp>
        <p:nvSpPr>
          <p:cNvPr id="8" name="TextBox 8"/>
          <p:cNvSpPr txBox="1"/>
          <p:nvPr/>
        </p:nvSpPr>
        <p:spPr>
          <a:xfrm>
            <a:off x="685800" y="3099410"/>
            <a:ext cx="6476999" cy="5091074"/>
          </a:xfrm>
          <a:prstGeom prst="rect">
            <a:avLst/>
          </a:prstGeom>
        </p:spPr>
        <p:txBody>
          <a:bodyPr wrap="square" lIns="0" tIns="0" rIns="0" bIns="0" numCol="1" rtlCol="0" anchor="t">
            <a:spAutoFit/>
          </a:bodyPr>
          <a:lstStyle/>
          <a:p>
            <a:pPr algn="ctr">
              <a:lnSpc>
                <a:spcPts val="10132"/>
              </a:lnSpc>
            </a:pPr>
            <a:r>
              <a:rPr lang="en-US" sz="7299" dirty="0">
                <a:solidFill>
                  <a:srgbClr val="000000"/>
                </a:solidFill>
                <a:latin typeface="Roboto Bold"/>
              </a:rPr>
              <a:t>When setting goals, focus </a:t>
            </a:r>
          </a:p>
          <a:p>
            <a:pPr algn="ctr">
              <a:lnSpc>
                <a:spcPts val="10132"/>
              </a:lnSpc>
            </a:pPr>
            <a:r>
              <a:rPr lang="en-US" sz="7299" dirty="0">
                <a:solidFill>
                  <a:srgbClr val="000000"/>
                </a:solidFill>
                <a:latin typeface="Roboto Bold"/>
              </a:rPr>
              <a:t>on your </a:t>
            </a:r>
          </a:p>
          <a:p>
            <a:pPr algn="ctr">
              <a:lnSpc>
                <a:spcPts val="10132"/>
              </a:lnSpc>
            </a:pPr>
            <a:r>
              <a:rPr lang="en-US" sz="7299" dirty="0">
                <a:solidFill>
                  <a:srgbClr val="000000"/>
                </a:solidFill>
                <a:latin typeface="Roboto Bold"/>
              </a:rPr>
              <a:t>own behaviors</a:t>
            </a:r>
          </a:p>
        </p:txBody>
      </p:sp>
      <p:sp>
        <p:nvSpPr>
          <p:cNvPr id="11" name="TextBox 8">
            <a:extLst>
              <a:ext uri="{FF2B5EF4-FFF2-40B4-BE49-F238E27FC236}">
                <a16:creationId xmlns:a16="http://schemas.microsoft.com/office/drawing/2014/main" id="{90C3D123-5972-06A8-67C1-DE2C0C427221}"/>
              </a:ext>
            </a:extLst>
          </p:cNvPr>
          <p:cNvSpPr txBox="1"/>
          <p:nvPr/>
        </p:nvSpPr>
        <p:spPr>
          <a:xfrm>
            <a:off x="7696200" y="2924642"/>
            <a:ext cx="9982200" cy="6135013"/>
          </a:xfrm>
          <a:prstGeom prst="rect">
            <a:avLst/>
          </a:prstGeom>
        </p:spPr>
        <p:txBody>
          <a:bodyPr wrap="square" lIns="0" tIns="0" rIns="0" bIns="0" numCol="1" rtlCol="0" anchor="t">
            <a:spAutoFit/>
          </a:bodyPr>
          <a:lstStyle/>
          <a:p>
            <a:pPr>
              <a:spcBef>
                <a:spcPts val="1200"/>
              </a:spcBef>
              <a:spcAft>
                <a:spcPts val="1200"/>
              </a:spcAft>
            </a:pPr>
            <a:r>
              <a:rPr lang="en-US" sz="2600" dirty="0">
                <a:solidFill>
                  <a:srgbClr val="000000"/>
                </a:solidFill>
                <a:latin typeface="Roboto"/>
              </a:rPr>
              <a:t>What are you doing to maximize your chances of being successful this semester? Instead of focusing on what grades you would like to get, think of </a:t>
            </a:r>
            <a:r>
              <a:rPr lang="en-US" sz="2600" dirty="0">
                <a:solidFill>
                  <a:srgbClr val="000000"/>
                </a:solidFill>
                <a:latin typeface="Roboto Bold"/>
              </a:rPr>
              <a:t>concrete actions</a:t>
            </a:r>
            <a:r>
              <a:rPr lang="en-US" sz="2600" dirty="0">
                <a:solidFill>
                  <a:srgbClr val="000000"/>
                </a:solidFill>
                <a:latin typeface="Roboto"/>
              </a:rPr>
              <a:t> within your control that will get you there. What are the </a:t>
            </a:r>
            <a:r>
              <a:rPr lang="en-US" sz="2600" dirty="0">
                <a:solidFill>
                  <a:srgbClr val="000000"/>
                </a:solidFill>
                <a:latin typeface="Roboto Bold"/>
              </a:rPr>
              <a:t>behaviors and habits</a:t>
            </a:r>
            <a:r>
              <a:rPr lang="en-US" sz="2600" dirty="0">
                <a:solidFill>
                  <a:srgbClr val="000000"/>
                </a:solidFill>
                <a:latin typeface="Roboto"/>
              </a:rPr>
              <a:t> that you want to adopt?</a:t>
            </a:r>
          </a:p>
          <a:p>
            <a:pPr>
              <a:spcBef>
                <a:spcPts val="1200"/>
              </a:spcBef>
              <a:spcAft>
                <a:spcPts val="1200"/>
              </a:spcAft>
            </a:pPr>
            <a:r>
              <a:rPr lang="en-US" sz="2600" dirty="0">
                <a:solidFill>
                  <a:srgbClr val="000000"/>
                </a:solidFill>
                <a:latin typeface="Roboto"/>
              </a:rPr>
              <a:t> Here are some that successful students report doing consistently:</a:t>
            </a:r>
          </a:p>
          <a:p>
            <a:pPr marL="678746" lvl="1" indent="-339373" algn="l">
              <a:spcBef>
                <a:spcPts val="800"/>
              </a:spcBef>
              <a:buFont typeface="Arial"/>
              <a:buChar char="•"/>
            </a:pPr>
            <a:r>
              <a:rPr lang="en-US" sz="2400" dirty="0">
                <a:solidFill>
                  <a:srgbClr val="000000"/>
                </a:solidFill>
                <a:latin typeface="Roboto"/>
              </a:rPr>
              <a:t>Showing up to class every day. </a:t>
            </a:r>
          </a:p>
          <a:p>
            <a:pPr marL="678746" lvl="1" indent="-339373" algn="l">
              <a:spcBef>
                <a:spcPts val="800"/>
              </a:spcBef>
              <a:buFont typeface="Arial"/>
              <a:buChar char="•"/>
            </a:pPr>
            <a:r>
              <a:rPr lang="en-US" sz="2400" dirty="0">
                <a:solidFill>
                  <a:srgbClr val="000000"/>
                </a:solidFill>
                <a:latin typeface="Roboto"/>
              </a:rPr>
              <a:t>Participating in class regularly.</a:t>
            </a:r>
          </a:p>
          <a:p>
            <a:pPr marL="678746" lvl="1" indent="-339373" algn="l">
              <a:spcBef>
                <a:spcPts val="800"/>
              </a:spcBef>
              <a:buFont typeface="Arial"/>
              <a:buChar char="•"/>
            </a:pPr>
            <a:r>
              <a:rPr lang="en-US" sz="2400" dirty="0">
                <a:solidFill>
                  <a:srgbClr val="000000"/>
                </a:solidFill>
                <a:latin typeface="Roboto"/>
              </a:rPr>
              <a:t>Going to office hours when things become challenging.</a:t>
            </a:r>
          </a:p>
          <a:p>
            <a:pPr marL="678746" lvl="1" indent="-339373">
              <a:spcBef>
                <a:spcPts val="800"/>
              </a:spcBef>
              <a:buFont typeface="Arial"/>
              <a:buChar char="•"/>
            </a:pPr>
            <a:r>
              <a:rPr lang="en-US" sz="2400" dirty="0">
                <a:solidFill>
                  <a:srgbClr val="000000"/>
                </a:solidFill>
                <a:latin typeface="Roboto"/>
              </a:rPr>
              <a:t>Using resources like tutoring and Supplemental Instruction. </a:t>
            </a:r>
          </a:p>
          <a:p>
            <a:pPr marL="678746" lvl="1" indent="-339373" algn="l">
              <a:spcBef>
                <a:spcPts val="800"/>
              </a:spcBef>
              <a:buFont typeface="Arial"/>
              <a:buChar char="•"/>
            </a:pPr>
            <a:r>
              <a:rPr lang="en-US" sz="2400" dirty="0">
                <a:solidFill>
                  <a:srgbClr val="000000"/>
                </a:solidFill>
                <a:latin typeface="Roboto"/>
              </a:rPr>
              <a:t>Asking yourself "could I explain this material to someone else?" </a:t>
            </a:r>
          </a:p>
          <a:p>
            <a:pPr marL="678746" lvl="1" indent="-339373" algn="l">
              <a:spcBef>
                <a:spcPts val="800"/>
              </a:spcBef>
              <a:buFont typeface="Arial"/>
              <a:buChar char="•"/>
            </a:pPr>
            <a:r>
              <a:rPr lang="en-US" sz="2400" dirty="0">
                <a:solidFill>
                  <a:srgbClr val="000000"/>
                </a:solidFill>
                <a:latin typeface="Roboto"/>
              </a:rPr>
              <a:t>Asking yourself regularly whether you need additional support and reaching out for help when the answer is “yes."</a:t>
            </a:r>
          </a:p>
          <a:p>
            <a:pPr>
              <a:spcBef>
                <a:spcPts val="800"/>
              </a:spcBef>
            </a:pPr>
            <a:endParaRPr lang="en-US" sz="2400" dirty="0">
              <a:solidFill>
                <a:srgbClr val="000000"/>
              </a:solidFill>
              <a:latin typeface="Roboto"/>
            </a:endParaRPr>
          </a:p>
        </p:txBody>
      </p:sp>
    </p:spTree>
    <p:extLst>
      <p:ext uri="{BB962C8B-B14F-4D97-AF65-F5344CB8AC3E}">
        <p14:creationId xmlns:p14="http://schemas.microsoft.com/office/powerpoint/2010/main" val="3141514807"/>
      </p:ext>
    </p:extLst>
  </p:cSld>
  <p:clrMapOvr>
    <a:masterClrMapping/>
  </p:clrMapOvr>
  <p:transition>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6622" y="0"/>
            <a:ext cx="18288000" cy="2088522"/>
          </a:xfrm>
          <a:custGeom>
            <a:avLst/>
            <a:gdLst/>
            <a:ahLst/>
            <a:cxnLst/>
            <a:rect l="l" t="t" r="r" b="b"/>
            <a:pathLst>
              <a:path w="18288000" h="3169283">
                <a:moveTo>
                  <a:pt x="0" y="0"/>
                </a:moveTo>
                <a:lnTo>
                  <a:pt x="18288000" y="0"/>
                </a:lnTo>
                <a:lnTo>
                  <a:pt x="18288000" y="3169283"/>
                </a:lnTo>
                <a:lnTo>
                  <a:pt x="0" y="3169283"/>
                </a:lnTo>
                <a:lnTo>
                  <a:pt x="0" y="0"/>
                </a:lnTo>
                <a:close/>
              </a:path>
            </a:pathLst>
          </a:custGeom>
          <a:blipFill>
            <a:blip r:embed="rId3">
              <a:alphaModFix amt="57600"/>
            </a:blip>
            <a:stretch>
              <a:fillRect t="-422184" b="-35292"/>
            </a:stretch>
          </a:blipFill>
        </p:spPr>
        <p:txBody>
          <a:bodyPr anchor="ctr"/>
          <a:lstStyle/>
          <a:p>
            <a:endParaRPr lang="en-US"/>
          </a:p>
        </p:txBody>
      </p:sp>
      <p:sp>
        <p:nvSpPr>
          <p:cNvPr id="3" name="Freeform 3"/>
          <p:cNvSpPr/>
          <p:nvPr/>
        </p:nvSpPr>
        <p:spPr>
          <a:xfrm>
            <a:off x="0" y="8987357"/>
            <a:ext cx="18288000" cy="1299643"/>
          </a:xfrm>
          <a:custGeom>
            <a:avLst/>
            <a:gdLst/>
            <a:ahLst/>
            <a:cxnLst/>
            <a:rect l="l" t="t" r="r" b="b"/>
            <a:pathLst>
              <a:path w="18334622" h="5230265">
                <a:moveTo>
                  <a:pt x="0" y="0"/>
                </a:moveTo>
                <a:lnTo>
                  <a:pt x="18334622" y="0"/>
                </a:lnTo>
                <a:lnTo>
                  <a:pt x="18334622" y="5230265"/>
                </a:lnTo>
                <a:lnTo>
                  <a:pt x="0" y="5230265"/>
                </a:lnTo>
                <a:lnTo>
                  <a:pt x="0" y="0"/>
                </a:lnTo>
                <a:close/>
              </a:path>
            </a:pathLst>
          </a:custGeom>
          <a:blipFill>
            <a:blip r:embed="rId4">
              <a:extLst>
                <a:ext uri="{96DAC541-7B7A-43D3-8B79-37D633B846F1}">
                  <asvg:svgBlip xmlns:asvg="http://schemas.microsoft.com/office/drawing/2016/SVG/main" r:embed="rId5"/>
                </a:ext>
              </a:extLst>
            </a:blip>
            <a:stretch>
              <a:fillRect l="-255" t="-1" b="-302438"/>
            </a:stretch>
          </a:blipFill>
          <a:ln cap="sq">
            <a:noFill/>
            <a:prstDash val="solid"/>
            <a:miter/>
          </a:ln>
        </p:spPr>
        <p:txBody>
          <a:bodyPr/>
          <a:lstStyle/>
          <a:p>
            <a:endParaRPr lang="en-US"/>
          </a:p>
        </p:txBody>
      </p:sp>
      <p:sp>
        <p:nvSpPr>
          <p:cNvPr id="5" name="Freeform 5"/>
          <p:cNvSpPr/>
          <p:nvPr/>
        </p:nvSpPr>
        <p:spPr>
          <a:xfrm>
            <a:off x="13737597" y="9131954"/>
            <a:ext cx="4353299" cy="999917"/>
          </a:xfrm>
          <a:custGeom>
            <a:avLst/>
            <a:gdLst/>
            <a:ahLst/>
            <a:cxnLst/>
            <a:rect l="l" t="t" r="r" b="b"/>
            <a:pathLst>
              <a:path w="4353299" h="999917">
                <a:moveTo>
                  <a:pt x="0" y="0"/>
                </a:moveTo>
                <a:lnTo>
                  <a:pt x="4353298" y="0"/>
                </a:lnTo>
                <a:lnTo>
                  <a:pt x="4353298" y="999917"/>
                </a:lnTo>
                <a:lnTo>
                  <a:pt x="0" y="999917"/>
                </a:lnTo>
                <a:lnTo>
                  <a:pt x="0" y="0"/>
                </a:lnTo>
                <a:close/>
              </a:path>
            </a:pathLst>
          </a:custGeom>
          <a:blipFill>
            <a:blip r:embed="rId6"/>
            <a:stretch>
              <a:fillRect t="-36037" b="-38352"/>
            </a:stretch>
          </a:blipFill>
        </p:spPr>
        <p:txBody>
          <a:bodyPr/>
          <a:lstStyle/>
          <a:p>
            <a:endParaRPr lang="en-US"/>
          </a:p>
        </p:txBody>
      </p:sp>
      <p:sp>
        <p:nvSpPr>
          <p:cNvPr id="6" name="TextBox 6"/>
          <p:cNvSpPr txBox="1"/>
          <p:nvPr/>
        </p:nvSpPr>
        <p:spPr>
          <a:xfrm>
            <a:off x="19987" y="472630"/>
            <a:ext cx="18334622" cy="1143262"/>
          </a:xfrm>
          <a:prstGeom prst="rect">
            <a:avLst/>
          </a:prstGeom>
        </p:spPr>
        <p:txBody>
          <a:bodyPr wrap="square" lIns="0" tIns="0" rIns="0" bIns="0" rtlCol="0" anchor="ctr">
            <a:spAutoFit/>
          </a:bodyPr>
          <a:lstStyle/>
          <a:p>
            <a:pPr algn="ctr">
              <a:lnSpc>
                <a:spcPts val="9527"/>
              </a:lnSpc>
            </a:pPr>
            <a:r>
              <a:rPr lang="en-US" sz="6805" dirty="0">
                <a:solidFill>
                  <a:srgbClr val="000000"/>
                </a:solidFill>
                <a:latin typeface="Antonio Bold"/>
              </a:rPr>
              <a:t>Using the Three </a:t>
            </a:r>
            <a:r>
              <a:rPr lang="en-US" sz="6805" dirty="0" err="1">
                <a:solidFill>
                  <a:srgbClr val="000000"/>
                </a:solidFill>
                <a:latin typeface="Antonio Bold"/>
              </a:rPr>
              <a:t>Ms</a:t>
            </a:r>
            <a:r>
              <a:rPr lang="en-US" sz="6805" dirty="0">
                <a:solidFill>
                  <a:srgbClr val="000000"/>
                </a:solidFill>
                <a:latin typeface="Antonio Bold"/>
              </a:rPr>
              <a:t>: </a:t>
            </a:r>
            <a:r>
              <a:rPr lang="en-US" sz="7200" dirty="0">
                <a:solidFill>
                  <a:srgbClr val="000000"/>
                </a:solidFill>
                <a:latin typeface="Antonio"/>
              </a:rPr>
              <a:t>Practical Tips </a:t>
            </a:r>
          </a:p>
        </p:txBody>
      </p:sp>
      <p:sp>
        <p:nvSpPr>
          <p:cNvPr id="8" name="TextBox 8"/>
          <p:cNvSpPr txBox="1"/>
          <p:nvPr/>
        </p:nvSpPr>
        <p:spPr>
          <a:xfrm>
            <a:off x="457200" y="2992402"/>
            <a:ext cx="6476999" cy="5091074"/>
          </a:xfrm>
          <a:prstGeom prst="rect">
            <a:avLst/>
          </a:prstGeom>
        </p:spPr>
        <p:txBody>
          <a:bodyPr wrap="square" lIns="0" tIns="0" rIns="0" bIns="0" numCol="1" rtlCol="0" anchor="t">
            <a:spAutoFit/>
          </a:bodyPr>
          <a:lstStyle/>
          <a:p>
            <a:pPr algn="ctr">
              <a:lnSpc>
                <a:spcPts val="10132"/>
              </a:lnSpc>
            </a:pPr>
            <a:r>
              <a:rPr lang="en-US" sz="6600" dirty="0">
                <a:solidFill>
                  <a:srgbClr val="000000"/>
                </a:solidFill>
                <a:latin typeface="Roboto Bold"/>
              </a:rPr>
              <a:t>Create reinforcements in your environment</a:t>
            </a:r>
          </a:p>
        </p:txBody>
      </p:sp>
      <p:sp>
        <p:nvSpPr>
          <p:cNvPr id="11" name="TextBox 8">
            <a:extLst>
              <a:ext uri="{FF2B5EF4-FFF2-40B4-BE49-F238E27FC236}">
                <a16:creationId xmlns:a16="http://schemas.microsoft.com/office/drawing/2014/main" id="{90C3D123-5972-06A8-67C1-DE2C0C427221}"/>
              </a:ext>
            </a:extLst>
          </p:cNvPr>
          <p:cNvSpPr txBox="1"/>
          <p:nvPr/>
        </p:nvSpPr>
        <p:spPr>
          <a:xfrm>
            <a:off x="7344104" y="2551698"/>
            <a:ext cx="10486696" cy="6399188"/>
          </a:xfrm>
          <a:prstGeom prst="rect">
            <a:avLst/>
          </a:prstGeom>
        </p:spPr>
        <p:txBody>
          <a:bodyPr wrap="square" lIns="0" tIns="0" rIns="0" bIns="0" numCol="1" rtlCol="0" anchor="t">
            <a:spAutoFit/>
          </a:bodyPr>
          <a:lstStyle/>
          <a:p>
            <a:pPr>
              <a:lnSpc>
                <a:spcPts val="3500"/>
              </a:lnSpc>
            </a:pPr>
            <a:r>
              <a:rPr lang="en-US" sz="2800" dirty="0">
                <a:solidFill>
                  <a:srgbClr val="000000"/>
                </a:solidFill>
                <a:latin typeface="Roboto Bold"/>
              </a:rPr>
              <a:t>Behavioral reinforcement</a:t>
            </a:r>
            <a:r>
              <a:rPr lang="en-US" sz="2800" dirty="0">
                <a:solidFill>
                  <a:srgbClr val="000000"/>
                </a:solidFill>
                <a:latin typeface="Roboto"/>
              </a:rPr>
              <a:t> means adding something to your environment that makes a certain behavior more likely to happen again in the future. The first step is to identify your behavioral goals. Now, how can you make these activities or habits more appealing? Keep the reinforcers </a:t>
            </a:r>
            <a:r>
              <a:rPr lang="en-US" sz="2800" dirty="0">
                <a:solidFill>
                  <a:srgbClr val="000000"/>
                </a:solidFill>
                <a:latin typeface="Roboto Bold"/>
              </a:rPr>
              <a:t>small</a:t>
            </a:r>
            <a:r>
              <a:rPr lang="en-US" sz="2800" dirty="0">
                <a:solidFill>
                  <a:srgbClr val="000000"/>
                </a:solidFill>
                <a:latin typeface="Roboto"/>
              </a:rPr>
              <a:t>, </a:t>
            </a:r>
            <a:r>
              <a:rPr lang="en-US" sz="2800" dirty="0">
                <a:solidFill>
                  <a:srgbClr val="000000"/>
                </a:solidFill>
                <a:latin typeface="Roboto Bold"/>
              </a:rPr>
              <a:t>sustainable</a:t>
            </a:r>
            <a:r>
              <a:rPr lang="en-US" sz="2800" dirty="0">
                <a:solidFill>
                  <a:srgbClr val="000000"/>
                </a:solidFill>
                <a:latin typeface="Roboto"/>
              </a:rPr>
              <a:t>, and as </a:t>
            </a:r>
            <a:r>
              <a:rPr lang="en-US" sz="2800" dirty="0">
                <a:solidFill>
                  <a:srgbClr val="000000"/>
                </a:solidFill>
                <a:latin typeface="Roboto Bold"/>
              </a:rPr>
              <a:t>related to the activity</a:t>
            </a:r>
            <a:r>
              <a:rPr lang="en-US" sz="2800" dirty="0">
                <a:solidFill>
                  <a:srgbClr val="000000"/>
                </a:solidFill>
                <a:latin typeface="Roboto"/>
              </a:rPr>
              <a:t> as possible. Here are some examples: </a:t>
            </a:r>
          </a:p>
          <a:p>
            <a:pPr algn="l">
              <a:lnSpc>
                <a:spcPct val="150000"/>
              </a:lnSpc>
            </a:pPr>
            <a:endParaRPr lang="en-US" sz="900" dirty="0">
              <a:solidFill>
                <a:srgbClr val="000000"/>
              </a:solidFill>
              <a:latin typeface="Roboto Bold"/>
            </a:endParaRPr>
          </a:p>
          <a:p>
            <a:pPr marL="678746" lvl="1" indent="-339373">
              <a:spcBef>
                <a:spcPts val="1200"/>
              </a:spcBef>
              <a:buFont typeface="Arial"/>
              <a:buChar char="•"/>
            </a:pPr>
            <a:r>
              <a:rPr lang="en-US" sz="2400" dirty="0">
                <a:solidFill>
                  <a:srgbClr val="000000"/>
                </a:solidFill>
                <a:latin typeface="Roboto"/>
              </a:rPr>
              <a:t>On a day when you meet all your goals, reward yourself with an episode of your favorite show.</a:t>
            </a:r>
          </a:p>
          <a:p>
            <a:pPr marL="678746" lvl="1" indent="-339373">
              <a:spcBef>
                <a:spcPts val="1200"/>
              </a:spcBef>
              <a:buFont typeface="Arial"/>
              <a:buChar char="•"/>
            </a:pPr>
            <a:r>
              <a:rPr lang="en-US" sz="2400" dirty="0">
                <a:solidFill>
                  <a:srgbClr val="000000"/>
                </a:solidFill>
                <a:latin typeface="Roboto"/>
              </a:rPr>
              <a:t>After completing your own deck of flashcards or study guide, take your printed materials and study in a setting that you enjoy, like the Pentacrest or a coffeeshop.</a:t>
            </a:r>
          </a:p>
          <a:p>
            <a:pPr marL="678746" lvl="1" indent="-339373" algn="l">
              <a:spcBef>
                <a:spcPts val="1200"/>
              </a:spcBef>
              <a:buFont typeface="Arial"/>
              <a:buChar char="•"/>
            </a:pPr>
            <a:r>
              <a:rPr lang="en-US" sz="2400" dirty="0">
                <a:solidFill>
                  <a:srgbClr val="000000"/>
                </a:solidFill>
                <a:latin typeface="Roboto"/>
              </a:rPr>
              <a:t>When studying with a friend, set a timer. Focus without distractions and keep each other accountable. Once the time is up, socialize as a reward! </a:t>
            </a:r>
          </a:p>
          <a:p>
            <a:pPr algn="l">
              <a:lnSpc>
                <a:spcPct val="150000"/>
              </a:lnSpc>
            </a:pPr>
            <a:endParaRPr lang="en-US" sz="2200" dirty="0">
              <a:solidFill>
                <a:srgbClr val="000000"/>
              </a:solidFill>
              <a:latin typeface="Roboto Bold"/>
            </a:endParaRPr>
          </a:p>
        </p:txBody>
      </p:sp>
    </p:spTree>
    <p:extLst>
      <p:ext uri="{BB962C8B-B14F-4D97-AF65-F5344CB8AC3E}">
        <p14:creationId xmlns:p14="http://schemas.microsoft.com/office/powerpoint/2010/main" val="4052013921"/>
      </p:ext>
    </p:extLst>
  </p:cSld>
  <p:clrMapOvr>
    <a:masterClrMapping/>
  </p:clrMapOvr>
  <p:transition>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6622" y="-1"/>
            <a:ext cx="18288000" cy="2473913"/>
          </a:xfrm>
          <a:custGeom>
            <a:avLst/>
            <a:gdLst/>
            <a:ahLst/>
            <a:cxnLst/>
            <a:rect l="l" t="t" r="r" b="b"/>
            <a:pathLst>
              <a:path w="18288000" h="3169283">
                <a:moveTo>
                  <a:pt x="0" y="0"/>
                </a:moveTo>
                <a:lnTo>
                  <a:pt x="18288000" y="0"/>
                </a:lnTo>
                <a:lnTo>
                  <a:pt x="18288000" y="3169283"/>
                </a:lnTo>
                <a:lnTo>
                  <a:pt x="0" y="3169283"/>
                </a:lnTo>
                <a:lnTo>
                  <a:pt x="0" y="0"/>
                </a:lnTo>
                <a:close/>
              </a:path>
            </a:pathLst>
          </a:custGeom>
          <a:blipFill>
            <a:blip r:embed="rId3">
              <a:alphaModFix amt="57600"/>
            </a:blip>
            <a:stretch>
              <a:fillRect t="-422184" b="-35292"/>
            </a:stretch>
          </a:blipFill>
        </p:spPr>
        <p:txBody>
          <a:bodyPr anchor="ctr"/>
          <a:lstStyle/>
          <a:p>
            <a:endParaRPr lang="en-US"/>
          </a:p>
        </p:txBody>
      </p:sp>
      <p:sp>
        <p:nvSpPr>
          <p:cNvPr id="3" name="Freeform 3"/>
          <p:cNvSpPr/>
          <p:nvPr/>
        </p:nvSpPr>
        <p:spPr>
          <a:xfrm>
            <a:off x="0" y="8987357"/>
            <a:ext cx="18288000" cy="1299643"/>
          </a:xfrm>
          <a:custGeom>
            <a:avLst/>
            <a:gdLst/>
            <a:ahLst/>
            <a:cxnLst/>
            <a:rect l="l" t="t" r="r" b="b"/>
            <a:pathLst>
              <a:path w="18334622" h="5230265">
                <a:moveTo>
                  <a:pt x="0" y="0"/>
                </a:moveTo>
                <a:lnTo>
                  <a:pt x="18334622" y="0"/>
                </a:lnTo>
                <a:lnTo>
                  <a:pt x="18334622" y="5230265"/>
                </a:lnTo>
                <a:lnTo>
                  <a:pt x="0" y="5230265"/>
                </a:lnTo>
                <a:lnTo>
                  <a:pt x="0" y="0"/>
                </a:lnTo>
                <a:close/>
              </a:path>
            </a:pathLst>
          </a:custGeom>
          <a:blipFill>
            <a:blip r:embed="rId4">
              <a:extLst>
                <a:ext uri="{96DAC541-7B7A-43D3-8B79-37D633B846F1}">
                  <asvg:svgBlip xmlns:asvg="http://schemas.microsoft.com/office/drawing/2016/SVG/main" r:embed="rId5"/>
                </a:ext>
              </a:extLst>
            </a:blip>
            <a:stretch>
              <a:fillRect l="-255" t="-1" b="-302438"/>
            </a:stretch>
          </a:blipFill>
          <a:ln cap="sq">
            <a:noFill/>
            <a:prstDash val="solid"/>
            <a:miter/>
          </a:ln>
        </p:spPr>
        <p:txBody>
          <a:bodyPr/>
          <a:lstStyle/>
          <a:p>
            <a:endParaRPr lang="en-US"/>
          </a:p>
        </p:txBody>
      </p:sp>
      <p:sp>
        <p:nvSpPr>
          <p:cNvPr id="5" name="Freeform 5"/>
          <p:cNvSpPr/>
          <p:nvPr/>
        </p:nvSpPr>
        <p:spPr>
          <a:xfrm>
            <a:off x="13737597" y="9131954"/>
            <a:ext cx="4353299" cy="999917"/>
          </a:xfrm>
          <a:custGeom>
            <a:avLst/>
            <a:gdLst/>
            <a:ahLst/>
            <a:cxnLst/>
            <a:rect l="l" t="t" r="r" b="b"/>
            <a:pathLst>
              <a:path w="4353299" h="999917">
                <a:moveTo>
                  <a:pt x="0" y="0"/>
                </a:moveTo>
                <a:lnTo>
                  <a:pt x="4353298" y="0"/>
                </a:lnTo>
                <a:lnTo>
                  <a:pt x="4353298" y="999917"/>
                </a:lnTo>
                <a:lnTo>
                  <a:pt x="0" y="999917"/>
                </a:lnTo>
                <a:lnTo>
                  <a:pt x="0" y="0"/>
                </a:lnTo>
                <a:close/>
              </a:path>
            </a:pathLst>
          </a:custGeom>
          <a:blipFill>
            <a:blip r:embed="rId6"/>
            <a:stretch>
              <a:fillRect t="-36037" b="-38352"/>
            </a:stretch>
          </a:blipFill>
        </p:spPr>
        <p:txBody>
          <a:bodyPr/>
          <a:lstStyle/>
          <a:p>
            <a:endParaRPr lang="en-US"/>
          </a:p>
        </p:txBody>
      </p:sp>
      <p:sp>
        <p:nvSpPr>
          <p:cNvPr id="6" name="TextBox 6"/>
          <p:cNvSpPr txBox="1"/>
          <p:nvPr/>
        </p:nvSpPr>
        <p:spPr>
          <a:xfrm>
            <a:off x="0" y="633492"/>
            <a:ext cx="18334622" cy="1143262"/>
          </a:xfrm>
          <a:prstGeom prst="rect">
            <a:avLst/>
          </a:prstGeom>
        </p:spPr>
        <p:txBody>
          <a:bodyPr wrap="square" lIns="0" tIns="0" rIns="0" bIns="0" rtlCol="0" anchor="ctr">
            <a:spAutoFit/>
          </a:bodyPr>
          <a:lstStyle/>
          <a:p>
            <a:pPr algn="ctr">
              <a:lnSpc>
                <a:spcPts val="9527"/>
              </a:lnSpc>
            </a:pPr>
            <a:r>
              <a:rPr lang="en-US" sz="6805" dirty="0">
                <a:solidFill>
                  <a:srgbClr val="000000"/>
                </a:solidFill>
                <a:latin typeface="Antonio Bold"/>
              </a:rPr>
              <a:t>Using the Three </a:t>
            </a:r>
            <a:r>
              <a:rPr lang="en-US" sz="6805" dirty="0" err="1">
                <a:solidFill>
                  <a:srgbClr val="000000"/>
                </a:solidFill>
                <a:latin typeface="Antonio Bold"/>
              </a:rPr>
              <a:t>Ms</a:t>
            </a:r>
            <a:r>
              <a:rPr lang="en-US" sz="6805" dirty="0">
                <a:solidFill>
                  <a:srgbClr val="000000"/>
                </a:solidFill>
                <a:latin typeface="Antonio Bold"/>
              </a:rPr>
              <a:t>: </a:t>
            </a:r>
            <a:r>
              <a:rPr lang="en-US" sz="7200" dirty="0">
                <a:solidFill>
                  <a:srgbClr val="000000"/>
                </a:solidFill>
                <a:latin typeface="Antonio"/>
              </a:rPr>
              <a:t>Practical Tips </a:t>
            </a:r>
          </a:p>
        </p:txBody>
      </p:sp>
      <p:sp>
        <p:nvSpPr>
          <p:cNvPr id="8" name="TextBox 8"/>
          <p:cNvSpPr txBox="1"/>
          <p:nvPr/>
        </p:nvSpPr>
        <p:spPr>
          <a:xfrm>
            <a:off x="557307" y="3619500"/>
            <a:ext cx="6476999" cy="3795847"/>
          </a:xfrm>
          <a:prstGeom prst="rect">
            <a:avLst/>
          </a:prstGeom>
        </p:spPr>
        <p:txBody>
          <a:bodyPr wrap="square" lIns="0" tIns="0" rIns="0" bIns="0" numCol="1" rtlCol="0" anchor="t">
            <a:spAutoFit/>
          </a:bodyPr>
          <a:lstStyle/>
          <a:p>
            <a:pPr algn="ctr">
              <a:lnSpc>
                <a:spcPts val="10132"/>
              </a:lnSpc>
            </a:pPr>
            <a:r>
              <a:rPr lang="en-US" sz="7300" dirty="0">
                <a:solidFill>
                  <a:srgbClr val="000000"/>
                </a:solidFill>
                <a:latin typeface="Roboto Bold"/>
              </a:rPr>
              <a:t>Understand how you will </a:t>
            </a:r>
          </a:p>
          <a:p>
            <a:pPr algn="ctr">
              <a:lnSpc>
                <a:spcPts val="10132"/>
              </a:lnSpc>
            </a:pPr>
            <a:r>
              <a:rPr lang="en-US" sz="7300" dirty="0">
                <a:solidFill>
                  <a:srgbClr val="000000"/>
                </a:solidFill>
                <a:latin typeface="Roboto Bold"/>
              </a:rPr>
              <a:t>be assessed</a:t>
            </a:r>
          </a:p>
        </p:txBody>
      </p:sp>
      <p:sp>
        <p:nvSpPr>
          <p:cNvPr id="11" name="TextBox 8">
            <a:extLst>
              <a:ext uri="{FF2B5EF4-FFF2-40B4-BE49-F238E27FC236}">
                <a16:creationId xmlns:a16="http://schemas.microsoft.com/office/drawing/2014/main" id="{90C3D123-5972-06A8-67C1-DE2C0C427221}"/>
              </a:ext>
            </a:extLst>
          </p:cNvPr>
          <p:cNvSpPr txBox="1"/>
          <p:nvPr/>
        </p:nvSpPr>
        <p:spPr>
          <a:xfrm>
            <a:off x="7620000" y="2858391"/>
            <a:ext cx="10287000" cy="6097823"/>
          </a:xfrm>
          <a:prstGeom prst="rect">
            <a:avLst/>
          </a:prstGeom>
        </p:spPr>
        <p:txBody>
          <a:bodyPr wrap="square" lIns="0" tIns="0" rIns="0" bIns="0" numCol="1" rtlCol="0" anchor="t">
            <a:spAutoFit/>
          </a:bodyPr>
          <a:lstStyle/>
          <a:p>
            <a:pPr>
              <a:lnSpc>
                <a:spcPct val="200000"/>
              </a:lnSpc>
            </a:pPr>
            <a:r>
              <a:rPr lang="en-US" sz="2400" dirty="0">
                <a:solidFill>
                  <a:srgbClr val="000000"/>
                </a:solidFill>
                <a:latin typeface="Roboto"/>
              </a:rPr>
              <a:t>How are instructors evaluating your progress in each class?</a:t>
            </a:r>
          </a:p>
          <a:p>
            <a:pPr>
              <a:lnSpc>
                <a:spcPct val="200000"/>
              </a:lnSpc>
            </a:pPr>
            <a:endParaRPr lang="en-US" sz="1200" dirty="0">
              <a:solidFill>
                <a:srgbClr val="000000"/>
              </a:solidFill>
              <a:latin typeface="Roboto"/>
            </a:endParaRPr>
          </a:p>
          <a:p>
            <a:pPr>
              <a:lnSpc>
                <a:spcPct val="200000"/>
              </a:lnSpc>
            </a:pPr>
            <a:r>
              <a:rPr lang="en-US" sz="2400" dirty="0">
                <a:solidFill>
                  <a:srgbClr val="000000"/>
                </a:solidFill>
                <a:latin typeface="Roboto"/>
              </a:rPr>
              <a:t>Knowing the </a:t>
            </a:r>
            <a:r>
              <a:rPr lang="en-US" sz="2400" dirty="0">
                <a:solidFill>
                  <a:srgbClr val="000000"/>
                </a:solidFill>
                <a:latin typeface="Roboto Bold"/>
              </a:rPr>
              <a:t>task demands</a:t>
            </a:r>
            <a:r>
              <a:rPr lang="en-US" sz="2400" dirty="0">
                <a:solidFill>
                  <a:srgbClr val="000000"/>
                </a:solidFill>
                <a:latin typeface="Roboto"/>
              </a:rPr>
              <a:t> for each of your courses can help you spend more time and effort on what will be most helpful to your learning.</a:t>
            </a:r>
          </a:p>
          <a:p>
            <a:pPr>
              <a:lnSpc>
                <a:spcPct val="200000"/>
              </a:lnSpc>
            </a:pPr>
            <a:r>
              <a:rPr lang="en-US" sz="2400" dirty="0">
                <a:solidFill>
                  <a:srgbClr val="000000"/>
                </a:solidFill>
                <a:latin typeface="Roboto"/>
              </a:rPr>
              <a:t>Information on how you’ll be evaluated and what instructors hope you learn from the course can be found in the </a:t>
            </a:r>
            <a:r>
              <a:rPr lang="en-US" sz="2400" dirty="0">
                <a:solidFill>
                  <a:srgbClr val="000000"/>
                </a:solidFill>
                <a:latin typeface="Roboto Bold"/>
              </a:rPr>
              <a:t>course syllabus</a:t>
            </a:r>
            <a:r>
              <a:rPr lang="en-US" sz="2400" dirty="0">
                <a:solidFill>
                  <a:srgbClr val="000000"/>
                </a:solidFill>
                <a:latin typeface="Roboto"/>
              </a:rPr>
              <a:t> and/or </a:t>
            </a:r>
            <a:r>
              <a:rPr lang="en-US" sz="2400" dirty="0">
                <a:solidFill>
                  <a:srgbClr val="000000"/>
                </a:solidFill>
                <a:latin typeface="Roboto Bold"/>
              </a:rPr>
              <a:t>grading</a:t>
            </a:r>
            <a:r>
              <a:rPr lang="en-US" sz="2400" dirty="0">
                <a:solidFill>
                  <a:srgbClr val="000000"/>
                </a:solidFill>
                <a:latin typeface="Roboto"/>
              </a:rPr>
              <a:t> </a:t>
            </a:r>
            <a:r>
              <a:rPr lang="en-US" sz="2400" dirty="0">
                <a:solidFill>
                  <a:srgbClr val="000000"/>
                </a:solidFill>
                <a:latin typeface="Roboto Bold"/>
              </a:rPr>
              <a:t>rubrics</a:t>
            </a:r>
            <a:r>
              <a:rPr lang="en-US" sz="2400" dirty="0">
                <a:solidFill>
                  <a:srgbClr val="000000"/>
                </a:solidFill>
                <a:latin typeface="Roboto"/>
              </a:rPr>
              <a:t> in ICON for specific assignments or papers. Take some time to review those criteria carefully before diving into studying! </a:t>
            </a:r>
          </a:p>
          <a:p>
            <a:pPr>
              <a:lnSpc>
                <a:spcPts val="5016"/>
              </a:lnSpc>
            </a:pPr>
            <a:endParaRPr lang="en-US" sz="2400" dirty="0">
              <a:solidFill>
                <a:srgbClr val="000000"/>
              </a:solidFill>
              <a:latin typeface="Roboto"/>
            </a:endParaRPr>
          </a:p>
        </p:txBody>
      </p:sp>
    </p:spTree>
    <p:extLst>
      <p:ext uri="{BB962C8B-B14F-4D97-AF65-F5344CB8AC3E}">
        <p14:creationId xmlns:p14="http://schemas.microsoft.com/office/powerpoint/2010/main" val="3148786821"/>
      </p:ext>
    </p:extLst>
  </p:cSld>
  <p:clrMapOvr>
    <a:masterClrMapping/>
  </p:clrMapOvr>
  <p:transition>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6622" y="-1"/>
            <a:ext cx="18288000" cy="2473913"/>
          </a:xfrm>
          <a:custGeom>
            <a:avLst/>
            <a:gdLst/>
            <a:ahLst/>
            <a:cxnLst/>
            <a:rect l="l" t="t" r="r" b="b"/>
            <a:pathLst>
              <a:path w="18288000" h="3169283">
                <a:moveTo>
                  <a:pt x="0" y="0"/>
                </a:moveTo>
                <a:lnTo>
                  <a:pt x="18288000" y="0"/>
                </a:lnTo>
                <a:lnTo>
                  <a:pt x="18288000" y="3169283"/>
                </a:lnTo>
                <a:lnTo>
                  <a:pt x="0" y="3169283"/>
                </a:lnTo>
                <a:lnTo>
                  <a:pt x="0" y="0"/>
                </a:lnTo>
                <a:close/>
              </a:path>
            </a:pathLst>
          </a:custGeom>
          <a:blipFill>
            <a:blip r:embed="rId3">
              <a:alphaModFix amt="57600"/>
            </a:blip>
            <a:stretch>
              <a:fillRect t="-422184" b="-35292"/>
            </a:stretch>
          </a:blipFill>
        </p:spPr>
        <p:txBody>
          <a:bodyPr anchor="ctr"/>
          <a:lstStyle/>
          <a:p>
            <a:endParaRPr lang="en-US"/>
          </a:p>
        </p:txBody>
      </p:sp>
      <p:sp>
        <p:nvSpPr>
          <p:cNvPr id="3" name="Freeform 3"/>
          <p:cNvSpPr/>
          <p:nvPr/>
        </p:nvSpPr>
        <p:spPr>
          <a:xfrm>
            <a:off x="0" y="8987357"/>
            <a:ext cx="18288000" cy="1299643"/>
          </a:xfrm>
          <a:custGeom>
            <a:avLst/>
            <a:gdLst/>
            <a:ahLst/>
            <a:cxnLst/>
            <a:rect l="l" t="t" r="r" b="b"/>
            <a:pathLst>
              <a:path w="18334622" h="5230265">
                <a:moveTo>
                  <a:pt x="0" y="0"/>
                </a:moveTo>
                <a:lnTo>
                  <a:pt x="18334622" y="0"/>
                </a:lnTo>
                <a:lnTo>
                  <a:pt x="18334622" y="5230265"/>
                </a:lnTo>
                <a:lnTo>
                  <a:pt x="0" y="5230265"/>
                </a:lnTo>
                <a:lnTo>
                  <a:pt x="0" y="0"/>
                </a:lnTo>
                <a:close/>
              </a:path>
            </a:pathLst>
          </a:custGeom>
          <a:blipFill>
            <a:blip r:embed="rId4">
              <a:extLst>
                <a:ext uri="{96DAC541-7B7A-43D3-8B79-37D633B846F1}">
                  <asvg:svgBlip xmlns:asvg="http://schemas.microsoft.com/office/drawing/2016/SVG/main" r:embed="rId5"/>
                </a:ext>
              </a:extLst>
            </a:blip>
            <a:stretch>
              <a:fillRect l="-255" t="-1" b="-302438"/>
            </a:stretch>
          </a:blipFill>
          <a:ln cap="sq">
            <a:noFill/>
            <a:prstDash val="solid"/>
            <a:miter/>
          </a:ln>
        </p:spPr>
        <p:txBody>
          <a:bodyPr/>
          <a:lstStyle/>
          <a:p>
            <a:endParaRPr lang="en-US"/>
          </a:p>
        </p:txBody>
      </p:sp>
      <p:sp>
        <p:nvSpPr>
          <p:cNvPr id="5" name="Freeform 5"/>
          <p:cNvSpPr/>
          <p:nvPr/>
        </p:nvSpPr>
        <p:spPr>
          <a:xfrm>
            <a:off x="13737597" y="9131954"/>
            <a:ext cx="4353299" cy="999917"/>
          </a:xfrm>
          <a:custGeom>
            <a:avLst/>
            <a:gdLst/>
            <a:ahLst/>
            <a:cxnLst/>
            <a:rect l="l" t="t" r="r" b="b"/>
            <a:pathLst>
              <a:path w="4353299" h="999917">
                <a:moveTo>
                  <a:pt x="0" y="0"/>
                </a:moveTo>
                <a:lnTo>
                  <a:pt x="4353298" y="0"/>
                </a:lnTo>
                <a:lnTo>
                  <a:pt x="4353298" y="999917"/>
                </a:lnTo>
                <a:lnTo>
                  <a:pt x="0" y="999917"/>
                </a:lnTo>
                <a:lnTo>
                  <a:pt x="0" y="0"/>
                </a:lnTo>
                <a:close/>
              </a:path>
            </a:pathLst>
          </a:custGeom>
          <a:blipFill>
            <a:blip r:embed="rId6"/>
            <a:stretch>
              <a:fillRect t="-36037" b="-38352"/>
            </a:stretch>
          </a:blipFill>
        </p:spPr>
        <p:txBody>
          <a:bodyPr/>
          <a:lstStyle/>
          <a:p>
            <a:endParaRPr lang="en-US"/>
          </a:p>
        </p:txBody>
      </p:sp>
      <p:sp>
        <p:nvSpPr>
          <p:cNvPr id="6" name="TextBox 6"/>
          <p:cNvSpPr txBox="1"/>
          <p:nvPr/>
        </p:nvSpPr>
        <p:spPr>
          <a:xfrm>
            <a:off x="0" y="633492"/>
            <a:ext cx="18334622" cy="1143262"/>
          </a:xfrm>
          <a:prstGeom prst="rect">
            <a:avLst/>
          </a:prstGeom>
        </p:spPr>
        <p:txBody>
          <a:bodyPr wrap="square" lIns="0" tIns="0" rIns="0" bIns="0" rtlCol="0" anchor="ctr">
            <a:spAutoFit/>
          </a:bodyPr>
          <a:lstStyle/>
          <a:p>
            <a:pPr algn="ctr">
              <a:lnSpc>
                <a:spcPts val="9527"/>
              </a:lnSpc>
            </a:pPr>
            <a:r>
              <a:rPr lang="en-US" sz="6805" dirty="0">
                <a:solidFill>
                  <a:srgbClr val="000000"/>
                </a:solidFill>
                <a:latin typeface="Antonio Bold"/>
              </a:rPr>
              <a:t>Using the Three </a:t>
            </a:r>
            <a:r>
              <a:rPr lang="en-US" sz="6805" dirty="0" err="1">
                <a:solidFill>
                  <a:srgbClr val="000000"/>
                </a:solidFill>
                <a:latin typeface="Antonio Bold"/>
              </a:rPr>
              <a:t>Ms</a:t>
            </a:r>
            <a:r>
              <a:rPr lang="en-US" sz="6805" dirty="0">
                <a:solidFill>
                  <a:srgbClr val="000000"/>
                </a:solidFill>
                <a:latin typeface="Antonio Bold"/>
              </a:rPr>
              <a:t>: </a:t>
            </a:r>
            <a:r>
              <a:rPr lang="en-US" sz="7200" dirty="0">
                <a:solidFill>
                  <a:srgbClr val="000000"/>
                </a:solidFill>
                <a:latin typeface="Antonio"/>
              </a:rPr>
              <a:t>Practical Tips </a:t>
            </a:r>
          </a:p>
        </p:txBody>
      </p:sp>
      <p:sp>
        <p:nvSpPr>
          <p:cNvPr id="8" name="TextBox 8"/>
          <p:cNvSpPr txBox="1"/>
          <p:nvPr/>
        </p:nvSpPr>
        <p:spPr>
          <a:xfrm>
            <a:off x="533400" y="3843932"/>
            <a:ext cx="6476999" cy="3773405"/>
          </a:xfrm>
          <a:prstGeom prst="rect">
            <a:avLst/>
          </a:prstGeom>
        </p:spPr>
        <p:txBody>
          <a:bodyPr wrap="square" lIns="0" tIns="0" rIns="0" bIns="0" numCol="1" rtlCol="0" anchor="t">
            <a:spAutoFit/>
          </a:bodyPr>
          <a:lstStyle/>
          <a:p>
            <a:pPr algn="ctr">
              <a:lnSpc>
                <a:spcPts val="10132"/>
              </a:lnSpc>
            </a:pPr>
            <a:r>
              <a:rPr lang="en-US" sz="6600" dirty="0">
                <a:solidFill>
                  <a:srgbClr val="000000"/>
                </a:solidFill>
                <a:latin typeface="Roboto Bold"/>
              </a:rPr>
              <a:t>Offload memory demands to free up brain space</a:t>
            </a:r>
          </a:p>
        </p:txBody>
      </p:sp>
      <p:sp>
        <p:nvSpPr>
          <p:cNvPr id="11" name="TextBox 8">
            <a:extLst>
              <a:ext uri="{FF2B5EF4-FFF2-40B4-BE49-F238E27FC236}">
                <a16:creationId xmlns:a16="http://schemas.microsoft.com/office/drawing/2014/main" id="{90C3D123-5972-06A8-67C1-DE2C0C427221}"/>
              </a:ext>
            </a:extLst>
          </p:cNvPr>
          <p:cNvSpPr txBox="1"/>
          <p:nvPr/>
        </p:nvSpPr>
        <p:spPr>
          <a:xfrm>
            <a:off x="7620000" y="2858391"/>
            <a:ext cx="10287000" cy="6097823"/>
          </a:xfrm>
          <a:prstGeom prst="rect">
            <a:avLst/>
          </a:prstGeom>
        </p:spPr>
        <p:txBody>
          <a:bodyPr wrap="square" lIns="0" tIns="0" rIns="0" bIns="0" numCol="1" rtlCol="0" anchor="t">
            <a:spAutoFit/>
          </a:bodyPr>
          <a:lstStyle/>
          <a:p>
            <a:pPr>
              <a:lnSpc>
                <a:spcPct val="200000"/>
              </a:lnSpc>
            </a:pPr>
            <a:r>
              <a:rPr lang="en-US" sz="2400" dirty="0">
                <a:solidFill>
                  <a:srgbClr val="000000"/>
                </a:solidFill>
                <a:latin typeface="Roboto"/>
              </a:rPr>
              <a:t>How are instructors evaluating your progress in each class?</a:t>
            </a:r>
          </a:p>
          <a:p>
            <a:pPr>
              <a:lnSpc>
                <a:spcPct val="200000"/>
              </a:lnSpc>
            </a:pPr>
            <a:endParaRPr lang="en-US" sz="1200" dirty="0">
              <a:solidFill>
                <a:srgbClr val="000000"/>
              </a:solidFill>
              <a:latin typeface="Roboto"/>
            </a:endParaRPr>
          </a:p>
          <a:p>
            <a:pPr>
              <a:lnSpc>
                <a:spcPct val="200000"/>
              </a:lnSpc>
            </a:pPr>
            <a:r>
              <a:rPr lang="en-US" sz="2400" dirty="0">
                <a:solidFill>
                  <a:srgbClr val="000000"/>
                </a:solidFill>
                <a:latin typeface="Roboto"/>
              </a:rPr>
              <a:t>Knowing the </a:t>
            </a:r>
            <a:r>
              <a:rPr lang="en-US" sz="2400" dirty="0">
                <a:solidFill>
                  <a:srgbClr val="000000"/>
                </a:solidFill>
                <a:latin typeface="Roboto Bold"/>
              </a:rPr>
              <a:t>task demands</a:t>
            </a:r>
            <a:r>
              <a:rPr lang="en-US" sz="2400" dirty="0">
                <a:solidFill>
                  <a:srgbClr val="000000"/>
                </a:solidFill>
                <a:latin typeface="Roboto"/>
              </a:rPr>
              <a:t> for each of your courses can help you spend more time and effort on what will be most helpful to your learning.</a:t>
            </a:r>
          </a:p>
          <a:p>
            <a:pPr>
              <a:lnSpc>
                <a:spcPct val="200000"/>
              </a:lnSpc>
            </a:pPr>
            <a:r>
              <a:rPr lang="en-US" sz="2400" dirty="0">
                <a:solidFill>
                  <a:srgbClr val="000000"/>
                </a:solidFill>
                <a:latin typeface="Roboto"/>
              </a:rPr>
              <a:t>Information on how you’ll be evaluated and what instructors hope you learn from the course can be found in the </a:t>
            </a:r>
            <a:r>
              <a:rPr lang="en-US" sz="2400" dirty="0">
                <a:solidFill>
                  <a:srgbClr val="000000"/>
                </a:solidFill>
                <a:latin typeface="Roboto Bold"/>
              </a:rPr>
              <a:t>course syllabus</a:t>
            </a:r>
            <a:r>
              <a:rPr lang="en-US" sz="2400" dirty="0">
                <a:solidFill>
                  <a:srgbClr val="000000"/>
                </a:solidFill>
                <a:latin typeface="Roboto"/>
              </a:rPr>
              <a:t> and/or </a:t>
            </a:r>
            <a:r>
              <a:rPr lang="en-US" sz="2400" dirty="0">
                <a:solidFill>
                  <a:srgbClr val="000000"/>
                </a:solidFill>
                <a:latin typeface="Roboto Bold"/>
              </a:rPr>
              <a:t>grading</a:t>
            </a:r>
            <a:r>
              <a:rPr lang="en-US" sz="2400" dirty="0">
                <a:solidFill>
                  <a:srgbClr val="000000"/>
                </a:solidFill>
                <a:latin typeface="Roboto"/>
              </a:rPr>
              <a:t> </a:t>
            </a:r>
            <a:r>
              <a:rPr lang="en-US" sz="2400" dirty="0">
                <a:solidFill>
                  <a:srgbClr val="000000"/>
                </a:solidFill>
                <a:latin typeface="Roboto Bold"/>
              </a:rPr>
              <a:t>rubrics</a:t>
            </a:r>
            <a:r>
              <a:rPr lang="en-US" sz="2400" dirty="0">
                <a:solidFill>
                  <a:srgbClr val="000000"/>
                </a:solidFill>
                <a:latin typeface="Roboto"/>
              </a:rPr>
              <a:t> in ICON for specific assignments or papers. Take some time to review those criteria carefully before diving into studying! </a:t>
            </a:r>
          </a:p>
          <a:p>
            <a:pPr>
              <a:lnSpc>
                <a:spcPts val="5016"/>
              </a:lnSpc>
            </a:pPr>
            <a:endParaRPr lang="en-US" sz="2400" dirty="0">
              <a:solidFill>
                <a:srgbClr val="000000"/>
              </a:solidFill>
              <a:latin typeface="Roboto"/>
            </a:endParaRPr>
          </a:p>
        </p:txBody>
      </p:sp>
    </p:spTree>
    <p:extLst>
      <p:ext uri="{BB962C8B-B14F-4D97-AF65-F5344CB8AC3E}">
        <p14:creationId xmlns:p14="http://schemas.microsoft.com/office/powerpoint/2010/main" val="1510154129"/>
      </p:ext>
    </p:extLst>
  </p:cSld>
  <p:clrMapOvr>
    <a:masterClrMapping/>
  </p:clrMapOvr>
  <p:transition>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6622" y="-1"/>
            <a:ext cx="18288000" cy="2473913"/>
          </a:xfrm>
          <a:custGeom>
            <a:avLst/>
            <a:gdLst/>
            <a:ahLst/>
            <a:cxnLst/>
            <a:rect l="l" t="t" r="r" b="b"/>
            <a:pathLst>
              <a:path w="18288000" h="3169283">
                <a:moveTo>
                  <a:pt x="0" y="0"/>
                </a:moveTo>
                <a:lnTo>
                  <a:pt x="18288000" y="0"/>
                </a:lnTo>
                <a:lnTo>
                  <a:pt x="18288000" y="3169283"/>
                </a:lnTo>
                <a:lnTo>
                  <a:pt x="0" y="3169283"/>
                </a:lnTo>
                <a:lnTo>
                  <a:pt x="0" y="0"/>
                </a:lnTo>
                <a:close/>
              </a:path>
            </a:pathLst>
          </a:custGeom>
          <a:blipFill>
            <a:blip r:embed="rId3">
              <a:alphaModFix amt="57600"/>
            </a:blip>
            <a:stretch>
              <a:fillRect t="-422184" b="-35292"/>
            </a:stretch>
          </a:blipFill>
        </p:spPr>
        <p:txBody>
          <a:bodyPr anchor="ctr"/>
          <a:lstStyle/>
          <a:p>
            <a:endParaRPr lang="en-US"/>
          </a:p>
        </p:txBody>
      </p:sp>
      <p:sp>
        <p:nvSpPr>
          <p:cNvPr id="3" name="Freeform 3"/>
          <p:cNvSpPr/>
          <p:nvPr/>
        </p:nvSpPr>
        <p:spPr>
          <a:xfrm>
            <a:off x="0" y="8987357"/>
            <a:ext cx="18288000" cy="1299643"/>
          </a:xfrm>
          <a:custGeom>
            <a:avLst/>
            <a:gdLst/>
            <a:ahLst/>
            <a:cxnLst/>
            <a:rect l="l" t="t" r="r" b="b"/>
            <a:pathLst>
              <a:path w="18334622" h="5230265">
                <a:moveTo>
                  <a:pt x="0" y="0"/>
                </a:moveTo>
                <a:lnTo>
                  <a:pt x="18334622" y="0"/>
                </a:lnTo>
                <a:lnTo>
                  <a:pt x="18334622" y="5230265"/>
                </a:lnTo>
                <a:lnTo>
                  <a:pt x="0" y="5230265"/>
                </a:lnTo>
                <a:lnTo>
                  <a:pt x="0" y="0"/>
                </a:lnTo>
                <a:close/>
              </a:path>
            </a:pathLst>
          </a:custGeom>
          <a:blipFill>
            <a:blip r:embed="rId4">
              <a:extLst>
                <a:ext uri="{96DAC541-7B7A-43D3-8B79-37D633B846F1}">
                  <asvg:svgBlip xmlns:asvg="http://schemas.microsoft.com/office/drawing/2016/SVG/main" r:embed="rId5"/>
                </a:ext>
              </a:extLst>
            </a:blip>
            <a:stretch>
              <a:fillRect l="-255" t="-1" b="-302438"/>
            </a:stretch>
          </a:blipFill>
          <a:ln cap="sq">
            <a:noFill/>
            <a:prstDash val="solid"/>
            <a:miter/>
          </a:ln>
        </p:spPr>
        <p:txBody>
          <a:bodyPr/>
          <a:lstStyle/>
          <a:p>
            <a:endParaRPr lang="en-US"/>
          </a:p>
        </p:txBody>
      </p:sp>
      <p:sp>
        <p:nvSpPr>
          <p:cNvPr id="5" name="Freeform 5"/>
          <p:cNvSpPr/>
          <p:nvPr/>
        </p:nvSpPr>
        <p:spPr>
          <a:xfrm>
            <a:off x="13737597" y="9131954"/>
            <a:ext cx="4353299" cy="999917"/>
          </a:xfrm>
          <a:custGeom>
            <a:avLst/>
            <a:gdLst/>
            <a:ahLst/>
            <a:cxnLst/>
            <a:rect l="l" t="t" r="r" b="b"/>
            <a:pathLst>
              <a:path w="4353299" h="999917">
                <a:moveTo>
                  <a:pt x="0" y="0"/>
                </a:moveTo>
                <a:lnTo>
                  <a:pt x="4353298" y="0"/>
                </a:lnTo>
                <a:lnTo>
                  <a:pt x="4353298" y="999917"/>
                </a:lnTo>
                <a:lnTo>
                  <a:pt x="0" y="999917"/>
                </a:lnTo>
                <a:lnTo>
                  <a:pt x="0" y="0"/>
                </a:lnTo>
                <a:close/>
              </a:path>
            </a:pathLst>
          </a:custGeom>
          <a:blipFill>
            <a:blip r:embed="rId6"/>
            <a:stretch>
              <a:fillRect t="-36037" b="-38352"/>
            </a:stretch>
          </a:blipFill>
        </p:spPr>
        <p:txBody>
          <a:bodyPr/>
          <a:lstStyle/>
          <a:p>
            <a:endParaRPr lang="en-US"/>
          </a:p>
        </p:txBody>
      </p:sp>
      <p:sp>
        <p:nvSpPr>
          <p:cNvPr id="6" name="TextBox 6"/>
          <p:cNvSpPr txBox="1"/>
          <p:nvPr/>
        </p:nvSpPr>
        <p:spPr>
          <a:xfrm>
            <a:off x="0" y="633492"/>
            <a:ext cx="18334622" cy="1143262"/>
          </a:xfrm>
          <a:prstGeom prst="rect">
            <a:avLst/>
          </a:prstGeom>
        </p:spPr>
        <p:txBody>
          <a:bodyPr wrap="square" lIns="0" tIns="0" rIns="0" bIns="0" rtlCol="0" anchor="ctr">
            <a:spAutoFit/>
          </a:bodyPr>
          <a:lstStyle/>
          <a:p>
            <a:pPr algn="ctr">
              <a:lnSpc>
                <a:spcPts val="9527"/>
              </a:lnSpc>
            </a:pPr>
            <a:r>
              <a:rPr lang="en-US" sz="6805" dirty="0">
                <a:solidFill>
                  <a:srgbClr val="000000"/>
                </a:solidFill>
                <a:latin typeface="Antonio Bold"/>
              </a:rPr>
              <a:t>Using the Three </a:t>
            </a:r>
            <a:r>
              <a:rPr lang="en-US" sz="6805" dirty="0" err="1">
                <a:solidFill>
                  <a:srgbClr val="000000"/>
                </a:solidFill>
                <a:latin typeface="Antonio Bold"/>
              </a:rPr>
              <a:t>Ms</a:t>
            </a:r>
            <a:r>
              <a:rPr lang="en-US" sz="6805" dirty="0">
                <a:solidFill>
                  <a:srgbClr val="000000"/>
                </a:solidFill>
                <a:latin typeface="Antonio Bold"/>
              </a:rPr>
              <a:t>: </a:t>
            </a:r>
            <a:r>
              <a:rPr lang="en-US" sz="7200" dirty="0">
                <a:solidFill>
                  <a:srgbClr val="000000"/>
                </a:solidFill>
                <a:latin typeface="Antonio"/>
              </a:rPr>
              <a:t>Practical Tips </a:t>
            </a:r>
          </a:p>
        </p:txBody>
      </p:sp>
      <p:sp>
        <p:nvSpPr>
          <p:cNvPr id="8" name="TextBox 8"/>
          <p:cNvSpPr txBox="1"/>
          <p:nvPr/>
        </p:nvSpPr>
        <p:spPr>
          <a:xfrm>
            <a:off x="381000" y="4131745"/>
            <a:ext cx="6476999" cy="2500621"/>
          </a:xfrm>
          <a:prstGeom prst="rect">
            <a:avLst/>
          </a:prstGeom>
        </p:spPr>
        <p:txBody>
          <a:bodyPr wrap="square" lIns="0" tIns="0" rIns="0" bIns="0" numCol="1" rtlCol="0" anchor="t">
            <a:spAutoFit/>
          </a:bodyPr>
          <a:lstStyle/>
          <a:p>
            <a:pPr algn="ctr">
              <a:lnSpc>
                <a:spcPts val="10132"/>
              </a:lnSpc>
            </a:pPr>
            <a:r>
              <a:rPr lang="en-US" sz="7299" dirty="0">
                <a:solidFill>
                  <a:srgbClr val="000000"/>
                </a:solidFill>
                <a:latin typeface="Roboto Bold"/>
              </a:rPr>
              <a:t>Plan a regular </a:t>
            </a:r>
          </a:p>
          <a:p>
            <a:pPr algn="ctr">
              <a:lnSpc>
                <a:spcPts val="10132"/>
              </a:lnSpc>
            </a:pPr>
            <a:r>
              <a:rPr lang="en-US" sz="7299" dirty="0">
                <a:solidFill>
                  <a:srgbClr val="000000"/>
                </a:solidFill>
                <a:latin typeface="Roboto Bold Italics"/>
              </a:rPr>
              <a:t>Power Hour</a:t>
            </a:r>
          </a:p>
        </p:txBody>
      </p:sp>
      <p:sp>
        <p:nvSpPr>
          <p:cNvPr id="11" name="TextBox 8">
            <a:extLst>
              <a:ext uri="{FF2B5EF4-FFF2-40B4-BE49-F238E27FC236}">
                <a16:creationId xmlns:a16="http://schemas.microsoft.com/office/drawing/2014/main" id="{90C3D123-5972-06A8-67C1-DE2C0C427221}"/>
              </a:ext>
            </a:extLst>
          </p:cNvPr>
          <p:cNvSpPr txBox="1"/>
          <p:nvPr/>
        </p:nvSpPr>
        <p:spPr>
          <a:xfrm>
            <a:off x="7034306" y="2875955"/>
            <a:ext cx="10775713" cy="5786199"/>
          </a:xfrm>
          <a:prstGeom prst="rect">
            <a:avLst/>
          </a:prstGeom>
        </p:spPr>
        <p:txBody>
          <a:bodyPr wrap="square" lIns="0" tIns="0" rIns="0" bIns="0" numCol="1" rtlCol="0" anchor="t">
            <a:spAutoFit/>
          </a:bodyPr>
          <a:lstStyle/>
          <a:p>
            <a:pPr marL="339373" lvl="1">
              <a:lnSpc>
                <a:spcPts val="3500"/>
              </a:lnSpc>
            </a:pPr>
            <a:r>
              <a:rPr lang="en-US" sz="2800" dirty="0">
                <a:solidFill>
                  <a:srgbClr val="000000"/>
                </a:solidFill>
                <a:latin typeface="Roboto"/>
              </a:rPr>
              <a:t>Our cue to begin studying is often a deadline such as an exam or assignment that is due tomorrow. However, relying on this doesn’t usually leave you enough time to prepare effectively and can become very stressful during busy weeks. To manage your time more strategically, </a:t>
            </a:r>
            <a:r>
              <a:rPr lang="en-US" sz="2800" dirty="0">
                <a:solidFill>
                  <a:srgbClr val="000000"/>
                </a:solidFill>
                <a:latin typeface="Roboto Bold"/>
              </a:rPr>
              <a:t>plan your learning in set blocks of time</a:t>
            </a:r>
            <a:r>
              <a:rPr lang="en-US" sz="2800" dirty="0">
                <a:solidFill>
                  <a:srgbClr val="000000"/>
                </a:solidFill>
                <a:latin typeface="Roboto"/>
              </a:rPr>
              <a:t>, rather than by which assignment is due next: </a:t>
            </a:r>
          </a:p>
          <a:p>
            <a:pPr marL="688975" lvl="1" indent="-350838">
              <a:spcBef>
                <a:spcPts val="1200"/>
              </a:spcBef>
              <a:buFont typeface="Arial" panose="020B0604020202020204" pitchFamily="34" charset="0"/>
              <a:buChar char="•"/>
            </a:pPr>
            <a:r>
              <a:rPr lang="en-US" sz="2300" dirty="0">
                <a:solidFill>
                  <a:srgbClr val="000000"/>
                </a:solidFill>
                <a:latin typeface="Roboto"/>
              </a:rPr>
              <a:t>Map out your study schedule for the entire semester in advance. Schedule a daily block of consistent, dedicated time for learning - your "power hour."</a:t>
            </a:r>
          </a:p>
          <a:p>
            <a:pPr marL="678746" lvl="1" indent="-339373">
              <a:spcBef>
                <a:spcPts val="1200"/>
              </a:spcBef>
              <a:buFont typeface="Arial"/>
              <a:buChar char="•"/>
            </a:pPr>
            <a:r>
              <a:rPr lang="en-US" sz="2300" dirty="0">
                <a:solidFill>
                  <a:srgbClr val="000000"/>
                </a:solidFill>
                <a:latin typeface="Roboto"/>
              </a:rPr>
              <a:t>Keep this time reserved for non-distracted work in your classes. Protect this time from demands of work, student organizations, and family obligations.</a:t>
            </a:r>
          </a:p>
          <a:p>
            <a:pPr marL="678746" lvl="1" indent="-339373">
              <a:spcBef>
                <a:spcPts val="1200"/>
              </a:spcBef>
              <a:buFont typeface="Arial"/>
              <a:buChar char="•"/>
            </a:pPr>
            <a:r>
              <a:rPr lang="en-US" sz="2300" dirty="0">
                <a:solidFill>
                  <a:srgbClr val="000000"/>
                </a:solidFill>
                <a:latin typeface="Roboto"/>
              </a:rPr>
              <a:t>Remove or reduce distractions such as your phone, Netflix, noisy settings, etc.</a:t>
            </a:r>
          </a:p>
          <a:p>
            <a:pPr marL="678746" lvl="1" indent="-339373">
              <a:spcBef>
                <a:spcPts val="1200"/>
              </a:spcBef>
              <a:buFont typeface="Arial"/>
              <a:buChar char="•"/>
            </a:pPr>
            <a:r>
              <a:rPr lang="en-US" sz="2300" dirty="0">
                <a:solidFill>
                  <a:srgbClr val="000000"/>
                </a:solidFill>
                <a:latin typeface="Roboto"/>
              </a:rPr>
              <a:t>If it feels challenging to focus for a full hour, start in shorter increments and work up to it</a:t>
            </a:r>
            <a:r>
              <a:rPr lang="en-US" sz="2000" dirty="0">
                <a:solidFill>
                  <a:srgbClr val="000000"/>
                </a:solidFill>
                <a:latin typeface="Roboto"/>
              </a:rPr>
              <a:t>.</a:t>
            </a:r>
          </a:p>
        </p:txBody>
      </p:sp>
    </p:spTree>
    <p:extLst>
      <p:ext uri="{BB962C8B-B14F-4D97-AF65-F5344CB8AC3E}">
        <p14:creationId xmlns:p14="http://schemas.microsoft.com/office/powerpoint/2010/main" val="3372967163"/>
      </p:ext>
    </p:extLst>
  </p:cSld>
  <p:clrMapOvr>
    <a:masterClrMapping/>
  </p:clrMapOvr>
  <p:transition>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6622" y="-1"/>
            <a:ext cx="18288000" cy="2473913"/>
          </a:xfrm>
          <a:custGeom>
            <a:avLst/>
            <a:gdLst/>
            <a:ahLst/>
            <a:cxnLst/>
            <a:rect l="l" t="t" r="r" b="b"/>
            <a:pathLst>
              <a:path w="18288000" h="3169283">
                <a:moveTo>
                  <a:pt x="0" y="0"/>
                </a:moveTo>
                <a:lnTo>
                  <a:pt x="18288000" y="0"/>
                </a:lnTo>
                <a:lnTo>
                  <a:pt x="18288000" y="3169283"/>
                </a:lnTo>
                <a:lnTo>
                  <a:pt x="0" y="3169283"/>
                </a:lnTo>
                <a:lnTo>
                  <a:pt x="0" y="0"/>
                </a:lnTo>
                <a:close/>
              </a:path>
            </a:pathLst>
          </a:custGeom>
          <a:blipFill>
            <a:blip r:embed="rId3">
              <a:alphaModFix amt="57600"/>
            </a:blip>
            <a:stretch>
              <a:fillRect t="-422184" b="-35292"/>
            </a:stretch>
          </a:blipFill>
        </p:spPr>
        <p:txBody>
          <a:bodyPr anchor="ctr"/>
          <a:lstStyle/>
          <a:p>
            <a:endParaRPr lang="en-US"/>
          </a:p>
        </p:txBody>
      </p:sp>
      <p:sp>
        <p:nvSpPr>
          <p:cNvPr id="3" name="Freeform 3"/>
          <p:cNvSpPr/>
          <p:nvPr/>
        </p:nvSpPr>
        <p:spPr>
          <a:xfrm>
            <a:off x="0" y="8987357"/>
            <a:ext cx="18288000" cy="1299643"/>
          </a:xfrm>
          <a:custGeom>
            <a:avLst/>
            <a:gdLst/>
            <a:ahLst/>
            <a:cxnLst/>
            <a:rect l="l" t="t" r="r" b="b"/>
            <a:pathLst>
              <a:path w="18334622" h="5230265">
                <a:moveTo>
                  <a:pt x="0" y="0"/>
                </a:moveTo>
                <a:lnTo>
                  <a:pt x="18334622" y="0"/>
                </a:lnTo>
                <a:lnTo>
                  <a:pt x="18334622" y="5230265"/>
                </a:lnTo>
                <a:lnTo>
                  <a:pt x="0" y="5230265"/>
                </a:lnTo>
                <a:lnTo>
                  <a:pt x="0" y="0"/>
                </a:lnTo>
                <a:close/>
              </a:path>
            </a:pathLst>
          </a:custGeom>
          <a:blipFill>
            <a:blip r:embed="rId4">
              <a:extLst>
                <a:ext uri="{96DAC541-7B7A-43D3-8B79-37D633B846F1}">
                  <asvg:svgBlip xmlns:asvg="http://schemas.microsoft.com/office/drawing/2016/SVG/main" r:embed="rId5"/>
                </a:ext>
              </a:extLst>
            </a:blip>
            <a:stretch>
              <a:fillRect l="-255" t="-1" b="-302438"/>
            </a:stretch>
          </a:blipFill>
          <a:ln cap="sq">
            <a:noFill/>
            <a:prstDash val="solid"/>
            <a:miter/>
          </a:ln>
        </p:spPr>
        <p:txBody>
          <a:bodyPr/>
          <a:lstStyle/>
          <a:p>
            <a:endParaRPr lang="en-US"/>
          </a:p>
        </p:txBody>
      </p:sp>
      <p:sp>
        <p:nvSpPr>
          <p:cNvPr id="5" name="Freeform 5"/>
          <p:cNvSpPr/>
          <p:nvPr/>
        </p:nvSpPr>
        <p:spPr>
          <a:xfrm>
            <a:off x="13737597" y="9131954"/>
            <a:ext cx="4353299" cy="999917"/>
          </a:xfrm>
          <a:custGeom>
            <a:avLst/>
            <a:gdLst/>
            <a:ahLst/>
            <a:cxnLst/>
            <a:rect l="l" t="t" r="r" b="b"/>
            <a:pathLst>
              <a:path w="4353299" h="999917">
                <a:moveTo>
                  <a:pt x="0" y="0"/>
                </a:moveTo>
                <a:lnTo>
                  <a:pt x="4353298" y="0"/>
                </a:lnTo>
                <a:lnTo>
                  <a:pt x="4353298" y="999917"/>
                </a:lnTo>
                <a:lnTo>
                  <a:pt x="0" y="999917"/>
                </a:lnTo>
                <a:lnTo>
                  <a:pt x="0" y="0"/>
                </a:lnTo>
                <a:close/>
              </a:path>
            </a:pathLst>
          </a:custGeom>
          <a:blipFill>
            <a:blip r:embed="rId6"/>
            <a:stretch>
              <a:fillRect t="-36037" b="-38352"/>
            </a:stretch>
          </a:blipFill>
        </p:spPr>
        <p:txBody>
          <a:bodyPr/>
          <a:lstStyle/>
          <a:p>
            <a:endParaRPr lang="en-US"/>
          </a:p>
        </p:txBody>
      </p:sp>
      <p:sp>
        <p:nvSpPr>
          <p:cNvPr id="6" name="TextBox 6"/>
          <p:cNvSpPr txBox="1"/>
          <p:nvPr/>
        </p:nvSpPr>
        <p:spPr>
          <a:xfrm>
            <a:off x="0" y="633492"/>
            <a:ext cx="18334622" cy="1143262"/>
          </a:xfrm>
          <a:prstGeom prst="rect">
            <a:avLst/>
          </a:prstGeom>
        </p:spPr>
        <p:txBody>
          <a:bodyPr wrap="square" lIns="0" tIns="0" rIns="0" bIns="0" rtlCol="0" anchor="ctr">
            <a:spAutoFit/>
          </a:bodyPr>
          <a:lstStyle/>
          <a:p>
            <a:pPr algn="ctr">
              <a:lnSpc>
                <a:spcPts val="9527"/>
              </a:lnSpc>
            </a:pPr>
            <a:r>
              <a:rPr lang="en-US" sz="6805" dirty="0">
                <a:solidFill>
                  <a:srgbClr val="000000"/>
                </a:solidFill>
                <a:latin typeface="Antonio Bold"/>
              </a:rPr>
              <a:t>Using the Three </a:t>
            </a:r>
            <a:r>
              <a:rPr lang="en-US" sz="6805" dirty="0" err="1">
                <a:solidFill>
                  <a:srgbClr val="000000"/>
                </a:solidFill>
                <a:latin typeface="Antonio Bold"/>
              </a:rPr>
              <a:t>Ms</a:t>
            </a:r>
            <a:r>
              <a:rPr lang="en-US" sz="6805" dirty="0">
                <a:solidFill>
                  <a:srgbClr val="000000"/>
                </a:solidFill>
                <a:latin typeface="Antonio Bold"/>
              </a:rPr>
              <a:t>: </a:t>
            </a:r>
            <a:r>
              <a:rPr lang="en-US" sz="7200" dirty="0">
                <a:solidFill>
                  <a:srgbClr val="000000"/>
                </a:solidFill>
                <a:latin typeface="Antonio"/>
              </a:rPr>
              <a:t>Practical Tips </a:t>
            </a:r>
          </a:p>
        </p:txBody>
      </p:sp>
      <p:sp>
        <p:nvSpPr>
          <p:cNvPr id="8" name="TextBox 8"/>
          <p:cNvSpPr txBox="1"/>
          <p:nvPr/>
        </p:nvSpPr>
        <p:spPr>
          <a:xfrm>
            <a:off x="381000" y="4131745"/>
            <a:ext cx="6476999" cy="3795847"/>
          </a:xfrm>
          <a:prstGeom prst="rect">
            <a:avLst/>
          </a:prstGeom>
        </p:spPr>
        <p:txBody>
          <a:bodyPr wrap="square" lIns="0" tIns="0" rIns="0" bIns="0" numCol="1" rtlCol="0" anchor="t">
            <a:spAutoFit/>
          </a:bodyPr>
          <a:lstStyle/>
          <a:p>
            <a:pPr algn="ctr">
              <a:lnSpc>
                <a:spcPts val="10132"/>
              </a:lnSpc>
            </a:pPr>
            <a:r>
              <a:rPr lang="en-US" sz="7299" dirty="0">
                <a:solidFill>
                  <a:srgbClr val="000000"/>
                </a:solidFill>
                <a:latin typeface="Roboto Bold"/>
              </a:rPr>
              <a:t>Get more out of your study sessions</a:t>
            </a:r>
          </a:p>
        </p:txBody>
      </p:sp>
      <p:sp>
        <p:nvSpPr>
          <p:cNvPr id="11" name="TextBox 8">
            <a:extLst>
              <a:ext uri="{FF2B5EF4-FFF2-40B4-BE49-F238E27FC236}">
                <a16:creationId xmlns:a16="http://schemas.microsoft.com/office/drawing/2014/main" id="{90C3D123-5972-06A8-67C1-DE2C0C427221}"/>
              </a:ext>
            </a:extLst>
          </p:cNvPr>
          <p:cNvSpPr txBox="1"/>
          <p:nvPr/>
        </p:nvSpPr>
        <p:spPr>
          <a:xfrm>
            <a:off x="7034306" y="2875955"/>
            <a:ext cx="10775713" cy="6279283"/>
          </a:xfrm>
          <a:prstGeom prst="rect">
            <a:avLst/>
          </a:prstGeom>
        </p:spPr>
        <p:txBody>
          <a:bodyPr wrap="square" lIns="0" tIns="0" rIns="0" bIns="0" numCol="1" rtlCol="0" anchor="t">
            <a:spAutoFit/>
          </a:bodyPr>
          <a:lstStyle/>
          <a:p>
            <a:pPr marL="339373" lvl="1"/>
            <a:r>
              <a:rPr lang="en-US" sz="2800" dirty="0">
                <a:solidFill>
                  <a:srgbClr val="000000"/>
                </a:solidFill>
                <a:latin typeface="Roboto"/>
              </a:rPr>
              <a:t>To make your study sessions as effective as possible, use </a:t>
            </a:r>
            <a:r>
              <a:rPr lang="en-US" sz="2800" dirty="0">
                <a:solidFill>
                  <a:srgbClr val="000000"/>
                </a:solidFill>
                <a:latin typeface="Roboto Bold"/>
              </a:rPr>
              <a:t>metacognition</a:t>
            </a:r>
            <a:r>
              <a:rPr lang="en-US" sz="2800" dirty="0">
                <a:solidFill>
                  <a:srgbClr val="000000"/>
                </a:solidFill>
                <a:latin typeface="Roboto"/>
              </a:rPr>
              <a:t> to reflect on your own thinking and evaluate your strategies:</a:t>
            </a:r>
          </a:p>
          <a:p>
            <a:pPr marL="339373" lvl="1"/>
            <a:endParaRPr lang="en-US" sz="2000" dirty="0">
              <a:solidFill>
                <a:srgbClr val="000000"/>
              </a:solidFill>
              <a:latin typeface="Roboto"/>
            </a:endParaRPr>
          </a:p>
          <a:p>
            <a:pPr marL="1135946" lvl="2" indent="-339373">
              <a:spcBef>
                <a:spcPts val="1200"/>
              </a:spcBef>
              <a:buFont typeface="Arial"/>
              <a:buChar char="•"/>
            </a:pPr>
            <a:r>
              <a:rPr lang="en-US" sz="2400" dirty="0">
                <a:solidFill>
                  <a:srgbClr val="000000"/>
                </a:solidFill>
                <a:latin typeface="Roboto Bold"/>
              </a:rPr>
              <a:t>Planning</a:t>
            </a:r>
            <a:r>
              <a:rPr lang="en-US" sz="2400" dirty="0">
                <a:solidFill>
                  <a:srgbClr val="000000"/>
                </a:solidFill>
                <a:latin typeface="Roboto"/>
              </a:rPr>
              <a:t>: Before you start your assignments, figure out how long each will take. Designate time for study sessions in your schedule and set goals for each session.</a:t>
            </a:r>
          </a:p>
          <a:p>
            <a:pPr marL="1135946" lvl="2" indent="-339373">
              <a:spcBef>
                <a:spcPts val="1200"/>
              </a:spcBef>
              <a:buFont typeface="Arial"/>
              <a:buChar char="•"/>
            </a:pPr>
            <a:r>
              <a:rPr lang="en-US" sz="2400" dirty="0">
                <a:solidFill>
                  <a:srgbClr val="000000"/>
                </a:solidFill>
                <a:latin typeface="Roboto Bold"/>
              </a:rPr>
              <a:t>Monitoring</a:t>
            </a:r>
            <a:r>
              <a:rPr lang="en-US" sz="2400" dirty="0">
                <a:solidFill>
                  <a:srgbClr val="000000"/>
                </a:solidFill>
                <a:latin typeface="Roboto"/>
              </a:rPr>
              <a:t>: During your session, ask yourself, is there anything you are confused on? Are you staying focused? Do you need to take advantage of office hours, tutoring, or Supplemental Instruction?</a:t>
            </a:r>
          </a:p>
          <a:p>
            <a:pPr marL="1135946" lvl="2" indent="-339373">
              <a:spcBef>
                <a:spcPts val="1200"/>
              </a:spcBef>
              <a:buFont typeface="Arial"/>
              <a:buChar char="•"/>
            </a:pPr>
            <a:r>
              <a:rPr lang="en-US" sz="2400" dirty="0">
                <a:solidFill>
                  <a:srgbClr val="000000"/>
                </a:solidFill>
                <a:latin typeface="Roboto Bold"/>
              </a:rPr>
              <a:t>Evaluating</a:t>
            </a:r>
            <a:r>
              <a:rPr lang="en-US" sz="2400" dirty="0">
                <a:solidFill>
                  <a:srgbClr val="000000"/>
                </a:solidFill>
                <a:latin typeface="Roboto"/>
              </a:rPr>
              <a:t>: Don't wait until you get an exam or assignment grade to evaluate whether your current study strategies are working. After each study session, ask yourself: what worked well? What did not work well? What will you do differently next time?</a:t>
            </a:r>
          </a:p>
          <a:p>
            <a:pPr marL="339373" lvl="1">
              <a:lnSpc>
                <a:spcPts val="3500"/>
              </a:lnSpc>
            </a:pPr>
            <a:endParaRPr lang="en-US" sz="2000" dirty="0">
              <a:solidFill>
                <a:srgbClr val="000000"/>
              </a:solidFill>
              <a:latin typeface="Roboto"/>
            </a:endParaRPr>
          </a:p>
        </p:txBody>
      </p:sp>
    </p:spTree>
    <p:extLst>
      <p:ext uri="{BB962C8B-B14F-4D97-AF65-F5344CB8AC3E}">
        <p14:creationId xmlns:p14="http://schemas.microsoft.com/office/powerpoint/2010/main" val="3322387231"/>
      </p:ext>
    </p:extLst>
  </p:cSld>
  <p:clrMapOvr>
    <a:masterClrMapping/>
  </p:clrMapOvr>
  <p:transition>
    <p:push/>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65c0a1e-5a2f-4e58-a1bf-5b2a214089ee" xsi:nil="true"/>
    <lcf76f155ced4ddcb4097134ff3c332f xmlns="f0f5e733-91fc-489a-b710-dac52f860a45">
      <Terms xmlns="http://schemas.microsoft.com/office/infopath/2007/PartnerControls"/>
    </lcf76f155ced4ddcb4097134ff3c332f>
    <SharedWithUsers xmlns="a65c0a1e-5a2f-4e58-a1bf-5b2a214089ee">
      <UserInfo>
        <DisplayName>Vecera, Shaun P</DisplayName>
        <AccountId>13</AccountId>
        <AccountType/>
      </UserInfo>
      <UserInfo>
        <DisplayName>Levtov, Anat H</DisplayName>
        <AccountId>16</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A6375CDFE1E504A9D9406FED447E327" ma:contentTypeVersion="17" ma:contentTypeDescription="Create a new document." ma:contentTypeScope="" ma:versionID="ae856b049ede4a0bd474f3a174d486ea">
  <xsd:schema xmlns:xsd="http://www.w3.org/2001/XMLSchema" xmlns:xs="http://www.w3.org/2001/XMLSchema" xmlns:p="http://schemas.microsoft.com/office/2006/metadata/properties" xmlns:ns2="f0f5e733-91fc-489a-b710-dac52f860a45" xmlns:ns3="a65c0a1e-5a2f-4e58-a1bf-5b2a214089ee" targetNamespace="http://schemas.microsoft.com/office/2006/metadata/properties" ma:root="true" ma:fieldsID="9887415d95049b65078ae569d6f6707c" ns2:_="" ns3:_="">
    <xsd:import namespace="f0f5e733-91fc-489a-b710-dac52f860a45"/>
    <xsd:import namespace="a65c0a1e-5a2f-4e58-a1bf-5b2a214089e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f5e733-91fc-489a-b710-dac52f860a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af9f51b-2984-4022-8acc-3c23a99e8b1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65c0a1e-5a2f-4e58-a1bf-5b2a214089e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3a7c21e-3b38-4938-b4bb-c1f1aedc3f05}" ma:internalName="TaxCatchAll" ma:showField="CatchAllData" ma:web="a65c0a1e-5a2f-4e58-a1bf-5b2a214089e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C5D7E9-8E80-411D-BF44-843F9E0E35F4}">
  <ds:schemaRefs>
    <ds:schemaRef ds:uri="http://schemas.microsoft.com/office/2006/metadata/properties"/>
    <ds:schemaRef ds:uri="http://schemas.microsoft.com/office/infopath/2007/PartnerControls"/>
    <ds:schemaRef ds:uri="a65c0a1e-5a2f-4e58-a1bf-5b2a214089ee"/>
    <ds:schemaRef ds:uri="f0f5e733-91fc-489a-b710-dac52f860a45"/>
  </ds:schemaRefs>
</ds:datastoreItem>
</file>

<file path=customXml/itemProps2.xml><?xml version="1.0" encoding="utf-8"?>
<ds:datastoreItem xmlns:ds="http://schemas.openxmlformats.org/officeDocument/2006/customXml" ds:itemID="{6611F849-7D92-4256-BCFD-8EE25198BF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f5e733-91fc-489a-b710-dac52f860a45"/>
    <ds:schemaRef ds:uri="a65c0a1e-5a2f-4e58-a1bf-5b2a214089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1B3AB1-977F-4898-A87F-9ED9952723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3658</TotalTime>
  <Words>2693</Words>
  <Application>Microsoft Office PowerPoint</Application>
  <PresentationFormat>Custom</PresentationFormat>
  <Paragraphs>189</Paragraphs>
  <Slides>23</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Roboto Bold</vt:lpstr>
      <vt:lpstr>Antonio</vt:lpstr>
      <vt:lpstr>Roboto Bold Italics</vt:lpstr>
      <vt:lpstr>Roboto</vt:lpstr>
      <vt:lpstr>Antonio Bold</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Practical Tips PowerPoint</dc:title>
  <dc:creator>Jessica Bowden</dc:creator>
  <cp:lastModifiedBy>Levtov, Anat H</cp:lastModifiedBy>
  <cp:revision>4</cp:revision>
  <dcterms:created xsi:type="dcterms:W3CDTF">2006-08-16T00:00:00Z</dcterms:created>
  <dcterms:modified xsi:type="dcterms:W3CDTF">2024-08-13T19:06:49Z</dcterms:modified>
  <dc:identifier>DAFzsevxUE4</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0x0101002A6375CDFE1E504A9D9406FED447E327</vt:lpwstr>
  </property>
  <property fmtid="{D5CDD505-2E9C-101B-9397-08002B2CF9AE}" pid="3" name="MediaServiceImageTags">
    <vt:lpwstr/>
  </property>
</Properties>
</file>